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500" r:id="rId2"/>
    <p:sldId id="319" r:id="rId3"/>
    <p:sldId id="502" r:id="rId4"/>
    <p:sldId id="521" r:id="rId5"/>
    <p:sldId id="532" r:id="rId6"/>
    <p:sldId id="533" r:id="rId7"/>
    <p:sldId id="542" r:id="rId8"/>
    <p:sldId id="544" r:id="rId9"/>
    <p:sldId id="543" r:id="rId10"/>
    <p:sldId id="545" r:id="rId11"/>
    <p:sldId id="546" r:id="rId12"/>
    <p:sldId id="547" r:id="rId13"/>
    <p:sldId id="548" r:id="rId14"/>
    <p:sldId id="549" r:id="rId15"/>
    <p:sldId id="550" r:id="rId16"/>
    <p:sldId id="531" r:id="rId17"/>
    <p:sldId id="508" r:id="rId18"/>
    <p:sldId id="528" r:id="rId19"/>
    <p:sldId id="510" r:id="rId20"/>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D2B081-10D8-4EA1-9BA4-311EF59D76C2}">
          <p14:sldIdLst>
            <p14:sldId id="500"/>
            <p14:sldId id="319"/>
            <p14:sldId id="502"/>
            <p14:sldId id="521"/>
            <p14:sldId id="532"/>
            <p14:sldId id="533"/>
            <p14:sldId id="542"/>
            <p14:sldId id="544"/>
            <p14:sldId id="543"/>
            <p14:sldId id="545"/>
            <p14:sldId id="546"/>
            <p14:sldId id="547"/>
            <p14:sldId id="548"/>
            <p14:sldId id="549"/>
            <p14:sldId id="550"/>
            <p14:sldId id="531"/>
            <p14:sldId id="508"/>
            <p14:sldId id="528"/>
          </p14:sldIdLst>
        </p14:section>
        <p14:section name="Untitled Section" id="{9441FEB0-D91E-4DDF-AA78-804343A4F793}">
          <p14:sldIdLst>
            <p14:sldId id="510"/>
          </p14:sldIdLst>
        </p14:section>
        <p14:section name="Default Section" id="{A97931BE-F1E7-4F2A-B454-C48292AD9F71}">
          <p14:sldIdLst/>
        </p14:section>
        <p14:section name="Untitled Section" id="{F1F986F0-6940-49F3-BAA3-E8A6917F36B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1" autoAdjust="0"/>
    <p:restoredTop sz="93467" autoAdjust="0"/>
  </p:normalViewPr>
  <p:slideViewPr>
    <p:cSldViewPr snapToGrid="0">
      <p:cViewPr varScale="1">
        <p:scale>
          <a:sx n="77" d="100"/>
          <a:sy n="77" d="100"/>
        </p:scale>
        <p:origin x="1349"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60" d="100"/>
          <a:sy n="160" d="100"/>
        </p:scale>
        <p:origin x="295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988C6-2505-49D7-AF26-DD8C3860254A}"/>
              </a:ext>
            </a:extLst>
          </p:cNvPr>
          <p:cNvSpPr>
            <a:spLocks noGrp="1"/>
          </p:cNvSpPr>
          <p:nvPr>
            <p:ph type="hdr" sz="quarter"/>
          </p:nvPr>
        </p:nvSpPr>
        <p:spPr>
          <a:xfrm>
            <a:off x="2" y="4"/>
            <a:ext cx="3044401" cy="467043"/>
          </a:xfrm>
          <a:prstGeom prst="rect">
            <a:avLst/>
          </a:prstGeom>
        </p:spPr>
        <p:txBody>
          <a:bodyPr vert="horz" lIns="91496" tIns="45747" rIns="91496" bIns="45747"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74DB49-0BA5-4F9D-BBD0-AA603DFA67D7}"/>
              </a:ext>
            </a:extLst>
          </p:cNvPr>
          <p:cNvSpPr>
            <a:spLocks noGrp="1"/>
          </p:cNvSpPr>
          <p:nvPr>
            <p:ph type="dt" sz="quarter" idx="1"/>
          </p:nvPr>
        </p:nvSpPr>
        <p:spPr>
          <a:xfrm>
            <a:off x="3980287" y="4"/>
            <a:ext cx="3044401" cy="467043"/>
          </a:xfrm>
          <a:prstGeom prst="rect">
            <a:avLst/>
          </a:prstGeom>
        </p:spPr>
        <p:txBody>
          <a:bodyPr vert="horz" lIns="91496" tIns="45747" rIns="91496" bIns="45747" rtlCol="0"/>
          <a:lstStyle>
            <a:lvl1pPr algn="r">
              <a:defRPr sz="1200"/>
            </a:lvl1pPr>
          </a:lstStyle>
          <a:p>
            <a:fld id="{96F61DAD-BB01-4733-9AEC-BA9EC365BA3D}" type="datetimeFigureOut">
              <a:rPr lang="en-US" smtClean="0"/>
              <a:t>8/10/2020</a:t>
            </a:fld>
            <a:endParaRPr lang="en-US" dirty="0"/>
          </a:p>
        </p:txBody>
      </p:sp>
      <p:sp>
        <p:nvSpPr>
          <p:cNvPr id="4" name="Footer Placeholder 3">
            <a:extLst>
              <a:ext uri="{FF2B5EF4-FFF2-40B4-BE49-F238E27FC236}">
                <a16:creationId xmlns:a16="http://schemas.microsoft.com/office/drawing/2014/main" id="{CE7FB871-928B-4C85-A154-9C3BD3F66820}"/>
              </a:ext>
            </a:extLst>
          </p:cNvPr>
          <p:cNvSpPr>
            <a:spLocks noGrp="1"/>
          </p:cNvSpPr>
          <p:nvPr>
            <p:ph type="ftr" sz="quarter" idx="2"/>
          </p:nvPr>
        </p:nvSpPr>
        <p:spPr>
          <a:xfrm>
            <a:off x="2" y="8845233"/>
            <a:ext cx="3044401" cy="467043"/>
          </a:xfrm>
          <a:prstGeom prst="rect">
            <a:avLst/>
          </a:prstGeom>
        </p:spPr>
        <p:txBody>
          <a:bodyPr vert="horz" lIns="91496" tIns="45747" rIns="91496" bIns="4574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39CAF8-B196-4673-A5A0-C9BD17A409CA}"/>
              </a:ext>
            </a:extLst>
          </p:cNvPr>
          <p:cNvSpPr>
            <a:spLocks noGrp="1"/>
          </p:cNvSpPr>
          <p:nvPr>
            <p:ph type="sldNum" sz="quarter" idx="3"/>
          </p:nvPr>
        </p:nvSpPr>
        <p:spPr>
          <a:xfrm>
            <a:off x="3980287" y="8845233"/>
            <a:ext cx="3044401" cy="467043"/>
          </a:xfrm>
          <a:prstGeom prst="rect">
            <a:avLst/>
          </a:prstGeom>
        </p:spPr>
        <p:txBody>
          <a:bodyPr vert="horz" lIns="91496" tIns="45747" rIns="91496" bIns="45747" rtlCol="0" anchor="b"/>
          <a:lstStyle>
            <a:lvl1pPr algn="r">
              <a:defRPr sz="1200"/>
            </a:lvl1pPr>
          </a:lstStyle>
          <a:p>
            <a:fld id="{7C438F33-6B72-4F9C-93A1-7B3D3F119A1A}" type="slidenum">
              <a:rPr lang="en-US" smtClean="0"/>
              <a:t>‹#›</a:t>
            </a:fld>
            <a:endParaRPr lang="en-US" dirty="0"/>
          </a:p>
        </p:txBody>
      </p:sp>
    </p:spTree>
    <p:extLst>
      <p:ext uri="{BB962C8B-B14F-4D97-AF65-F5344CB8AC3E}">
        <p14:creationId xmlns:p14="http://schemas.microsoft.com/office/powerpoint/2010/main" val="2448063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4401" cy="467043"/>
          </a:xfrm>
          <a:prstGeom prst="rect">
            <a:avLst/>
          </a:prstGeom>
        </p:spPr>
        <p:txBody>
          <a:bodyPr vert="horz" lIns="91504" tIns="45752" rIns="91504" bIns="45752" rtlCol="0"/>
          <a:lstStyle>
            <a:lvl1pPr algn="l">
              <a:defRPr sz="1200"/>
            </a:lvl1pPr>
          </a:lstStyle>
          <a:p>
            <a:endParaRPr lang="en-US" dirty="0"/>
          </a:p>
        </p:txBody>
      </p:sp>
      <p:sp>
        <p:nvSpPr>
          <p:cNvPr id="3" name="Date Placeholder 2"/>
          <p:cNvSpPr>
            <a:spLocks noGrp="1"/>
          </p:cNvSpPr>
          <p:nvPr>
            <p:ph type="dt" idx="1"/>
          </p:nvPr>
        </p:nvSpPr>
        <p:spPr>
          <a:xfrm>
            <a:off x="3980287" y="1"/>
            <a:ext cx="3044401" cy="467043"/>
          </a:xfrm>
          <a:prstGeom prst="rect">
            <a:avLst/>
          </a:prstGeom>
        </p:spPr>
        <p:txBody>
          <a:bodyPr vert="horz" lIns="91504" tIns="45752" rIns="91504" bIns="45752" rtlCol="0"/>
          <a:lstStyle>
            <a:lvl1pPr algn="r">
              <a:defRPr sz="1200"/>
            </a:lvl1pPr>
          </a:lstStyle>
          <a:p>
            <a:fld id="{7F984E7B-BC43-41EE-891E-EB7C7ED583A1}" type="datetimeFigureOut">
              <a:rPr lang="en-US" smtClean="0"/>
              <a:t>8/10/2020</a:t>
            </a:fld>
            <a:endParaRPr lang="en-US" dirty="0"/>
          </a:p>
        </p:txBody>
      </p:sp>
      <p:sp>
        <p:nvSpPr>
          <p:cNvPr id="4" name="Slide Image Placeholder 3"/>
          <p:cNvSpPr>
            <a:spLocks noGrp="1" noRot="1" noChangeAspect="1"/>
          </p:cNvSpPr>
          <p:nvPr>
            <p:ph type="sldImg" idx="2"/>
          </p:nvPr>
        </p:nvSpPr>
        <p:spPr>
          <a:xfrm>
            <a:off x="1419225" y="1165225"/>
            <a:ext cx="4187825" cy="3141663"/>
          </a:xfrm>
          <a:prstGeom prst="rect">
            <a:avLst/>
          </a:prstGeom>
          <a:noFill/>
          <a:ln w="12700">
            <a:solidFill>
              <a:prstClr val="black"/>
            </a:solidFill>
          </a:ln>
        </p:spPr>
        <p:txBody>
          <a:bodyPr vert="horz" lIns="91504" tIns="45752" rIns="91504" bIns="45752" rtlCol="0" anchor="ctr"/>
          <a:lstStyle/>
          <a:p>
            <a:endParaRPr lang="en-US" dirty="0"/>
          </a:p>
        </p:txBody>
      </p:sp>
      <p:sp>
        <p:nvSpPr>
          <p:cNvPr id="5" name="Notes Placeholder 4"/>
          <p:cNvSpPr>
            <a:spLocks noGrp="1"/>
          </p:cNvSpPr>
          <p:nvPr>
            <p:ph type="body" sz="quarter" idx="3"/>
          </p:nvPr>
        </p:nvSpPr>
        <p:spPr>
          <a:xfrm>
            <a:off x="702311" y="4481394"/>
            <a:ext cx="5621656" cy="3666450"/>
          </a:xfrm>
          <a:prstGeom prst="rect">
            <a:avLst/>
          </a:prstGeom>
        </p:spPr>
        <p:txBody>
          <a:bodyPr vert="horz" lIns="91504" tIns="45752" rIns="91504" bIns="457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5232"/>
            <a:ext cx="3044401" cy="467043"/>
          </a:xfrm>
          <a:prstGeom prst="rect">
            <a:avLst/>
          </a:prstGeom>
        </p:spPr>
        <p:txBody>
          <a:bodyPr vert="horz" lIns="91504" tIns="45752" rIns="91504" bIns="457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80287" y="8845232"/>
            <a:ext cx="3044401" cy="467043"/>
          </a:xfrm>
          <a:prstGeom prst="rect">
            <a:avLst/>
          </a:prstGeom>
        </p:spPr>
        <p:txBody>
          <a:bodyPr vert="horz" lIns="91504" tIns="45752" rIns="91504" bIns="45752" rtlCol="0" anchor="b"/>
          <a:lstStyle>
            <a:lvl1pPr algn="r">
              <a:defRPr sz="1200"/>
            </a:lvl1pPr>
          </a:lstStyle>
          <a:p>
            <a:fld id="{5975EE3D-F491-40FD-8280-8A117F7B83C5}" type="slidenum">
              <a:rPr lang="en-US" smtClean="0"/>
              <a:t>‹#›</a:t>
            </a:fld>
            <a:endParaRPr lang="en-US" dirty="0"/>
          </a:p>
        </p:txBody>
      </p:sp>
    </p:spTree>
    <p:extLst>
      <p:ext uri="{BB962C8B-B14F-4D97-AF65-F5344CB8AC3E}">
        <p14:creationId xmlns:p14="http://schemas.microsoft.com/office/powerpoint/2010/main" val="230695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1165225"/>
            <a:ext cx="4187825" cy="31416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5EE3D-F491-40FD-8280-8A117F7B83C5}" type="slidenum">
              <a:rPr lang="en-US" smtClean="0"/>
              <a:t>2</a:t>
            </a:fld>
            <a:endParaRPr lang="en-US" dirty="0"/>
          </a:p>
        </p:txBody>
      </p:sp>
    </p:spTree>
    <p:extLst>
      <p:ext uri="{BB962C8B-B14F-4D97-AF65-F5344CB8AC3E}">
        <p14:creationId xmlns:p14="http://schemas.microsoft.com/office/powerpoint/2010/main" val="200783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Ø"/>
            </a:pPr>
            <a:r>
              <a:rPr lang="en-US" dirty="0"/>
              <a:t>Parking are based on  land use?  </a:t>
            </a:r>
          </a:p>
          <a:p>
            <a:pPr lvl="3">
              <a:buFont typeface="Courier New" panose="02070309020205020404" pitchFamily="49" charset="0"/>
              <a:buChar char="o"/>
            </a:pPr>
            <a:r>
              <a:rPr lang="en-US" dirty="0"/>
              <a:t>Majority of the cities (87%), parking is are based on  the land use </a:t>
            </a:r>
          </a:p>
          <a:p>
            <a:pPr lvl="3">
              <a:buFont typeface="Courier New" panose="02070309020205020404" pitchFamily="49" charset="0"/>
              <a:buChar char="o"/>
            </a:pPr>
            <a:r>
              <a:rPr lang="en-US" dirty="0"/>
              <a:t>Portland does not require parking and Boston is are based on  Districts</a:t>
            </a:r>
          </a:p>
          <a:p>
            <a:pPr lvl="2">
              <a:buFont typeface="Wingdings" panose="05000000000000000000" pitchFamily="2" charset="2"/>
              <a:buChar char="Ø"/>
            </a:pPr>
            <a:r>
              <a:rPr lang="en-US" dirty="0"/>
              <a:t>Connected with transit system?</a:t>
            </a:r>
          </a:p>
          <a:p>
            <a:pPr lvl="3">
              <a:buFont typeface="Courier New" panose="02070309020205020404" pitchFamily="49" charset="0"/>
              <a:buChar char="o"/>
            </a:pPr>
            <a:r>
              <a:rPr lang="en-US" dirty="0"/>
              <a:t>Cities are well connected with light-rail and bus transit. Except for the Columbus, all other cities are well connected with both light-rail/street car and bus. </a:t>
            </a:r>
          </a:p>
          <a:p>
            <a:pPr lvl="2">
              <a:buFont typeface="Wingdings" panose="05000000000000000000" pitchFamily="2" charset="2"/>
              <a:buChar char="Ø"/>
            </a:pPr>
            <a:r>
              <a:rPr lang="en-US" dirty="0"/>
              <a:t>Does your parking work?</a:t>
            </a:r>
          </a:p>
          <a:p>
            <a:pPr lvl="3">
              <a:buFont typeface="Courier New" panose="02070309020205020404" pitchFamily="49" charset="0"/>
              <a:buChar char="o"/>
            </a:pPr>
            <a:r>
              <a:rPr lang="en-US" dirty="0"/>
              <a:t>General and tricky questions, majority of the cities answered their parking works, some indicated that it needs some improvements.  </a:t>
            </a:r>
            <a:endParaRPr lang="en-US" sz="2100" dirty="0"/>
          </a:p>
          <a:p>
            <a:pPr lvl="2">
              <a:buFont typeface="Wingdings" panose="05000000000000000000" pitchFamily="2" charset="2"/>
              <a:buChar char="Ø"/>
            </a:pPr>
            <a:r>
              <a:rPr lang="en-US" dirty="0"/>
              <a:t>Do you have a special parking district?</a:t>
            </a:r>
          </a:p>
          <a:p>
            <a:pPr lvl="3">
              <a:buFont typeface="Courier New" panose="02070309020205020404" pitchFamily="49" charset="0"/>
              <a:buChar char="o"/>
            </a:pPr>
            <a:r>
              <a:rPr lang="en-US" dirty="0"/>
              <a:t>Parking overlay districts </a:t>
            </a:r>
          </a:p>
          <a:p>
            <a:pPr lvl="3">
              <a:buFont typeface="Courier New" panose="02070309020205020404" pitchFamily="49" charset="0"/>
              <a:buChar char="o"/>
            </a:pPr>
            <a:r>
              <a:rPr lang="en-US" dirty="0"/>
              <a:t>Parking management districts </a:t>
            </a:r>
          </a:p>
          <a:p>
            <a:pPr lvl="2">
              <a:buFont typeface="Wingdings" panose="05000000000000000000" pitchFamily="2" charset="2"/>
              <a:buChar char="Ø"/>
            </a:pPr>
            <a:r>
              <a:rPr lang="en-US" dirty="0"/>
              <a:t>Do you provide parking reductions?</a:t>
            </a:r>
          </a:p>
          <a:p>
            <a:pPr lvl="3">
              <a:buFont typeface="Courier New" panose="02070309020205020404" pitchFamily="49" charset="0"/>
              <a:buChar char="o"/>
            </a:pPr>
            <a:r>
              <a:rPr lang="en-US" dirty="0"/>
              <a:t>Transit corridors districts </a:t>
            </a:r>
          </a:p>
          <a:p>
            <a:pPr lvl="3">
              <a:buFont typeface="Courier New" panose="02070309020205020404" pitchFamily="49" charset="0"/>
              <a:buChar char="o"/>
            </a:pPr>
            <a:r>
              <a:rPr lang="en-US" dirty="0"/>
              <a:t>Parking reductions for adaptive reuse </a:t>
            </a:r>
          </a:p>
          <a:p>
            <a:pPr lvl="3">
              <a:buFont typeface="Courier New" panose="02070309020205020404" pitchFamily="49" charset="0"/>
              <a:buChar char="o"/>
            </a:pPr>
            <a:r>
              <a:rPr lang="en-US" dirty="0"/>
              <a:t>Variance or administrative variance request </a:t>
            </a:r>
          </a:p>
          <a:p>
            <a:pPr lvl="2">
              <a:buFont typeface="Wingdings" panose="05000000000000000000" pitchFamily="2" charset="2"/>
              <a:buChar char="Ø"/>
            </a:pPr>
            <a:r>
              <a:rPr lang="en-US" dirty="0"/>
              <a:t>How long have you been operating under the current system? </a:t>
            </a:r>
          </a:p>
          <a:p>
            <a:pPr lvl="3">
              <a:buFont typeface="Courier New" panose="02070309020205020404" pitchFamily="49" charset="0"/>
              <a:buChar char="o"/>
            </a:pPr>
            <a:r>
              <a:rPr lang="en-US" dirty="0"/>
              <a:t>1980 to 2018</a:t>
            </a:r>
          </a:p>
          <a:p>
            <a:endParaRPr lang="en-US" dirty="0"/>
          </a:p>
          <a:p>
            <a:endParaRPr lang="en-US" dirty="0"/>
          </a:p>
        </p:txBody>
      </p:sp>
      <p:sp>
        <p:nvSpPr>
          <p:cNvPr id="4" name="Slide Number Placeholder 3"/>
          <p:cNvSpPr>
            <a:spLocks noGrp="1"/>
          </p:cNvSpPr>
          <p:nvPr>
            <p:ph type="sldNum" sz="quarter" idx="5"/>
          </p:nvPr>
        </p:nvSpPr>
        <p:spPr/>
        <p:txBody>
          <a:bodyPr/>
          <a:lstStyle/>
          <a:p>
            <a:fld id="{5975EE3D-F491-40FD-8280-8A117F7B83C5}" type="slidenum">
              <a:rPr lang="en-US" smtClean="0"/>
              <a:t>3</a:t>
            </a:fld>
            <a:endParaRPr lang="en-US" dirty="0"/>
          </a:p>
        </p:txBody>
      </p:sp>
    </p:spTree>
    <p:extLst>
      <p:ext uri="{BB962C8B-B14F-4D97-AF65-F5344CB8AC3E}">
        <p14:creationId xmlns:p14="http://schemas.microsoft.com/office/powerpoint/2010/main" val="327609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EE3D-F491-40FD-8280-8A117F7B83C5}" type="slidenum">
              <a:rPr lang="en-US" smtClean="0"/>
              <a:t>17</a:t>
            </a:fld>
            <a:endParaRPr lang="en-US" dirty="0"/>
          </a:p>
        </p:txBody>
      </p:sp>
    </p:spTree>
    <p:extLst>
      <p:ext uri="{BB962C8B-B14F-4D97-AF65-F5344CB8AC3E}">
        <p14:creationId xmlns:p14="http://schemas.microsoft.com/office/powerpoint/2010/main" val="166506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EE3D-F491-40FD-8280-8A117F7B83C5}" type="slidenum">
              <a:rPr lang="en-US" smtClean="0"/>
              <a:t>18</a:t>
            </a:fld>
            <a:endParaRPr lang="en-US" dirty="0"/>
          </a:p>
        </p:txBody>
      </p:sp>
    </p:spTree>
    <p:extLst>
      <p:ext uri="{BB962C8B-B14F-4D97-AF65-F5344CB8AC3E}">
        <p14:creationId xmlns:p14="http://schemas.microsoft.com/office/powerpoint/2010/main" val="2181136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7"/>
            <a:ext cx="6766035"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3"/>
            <a:ext cx="9144793" cy="2603218"/>
          </a:xfrm>
          <a:prstGeom prst="rect">
            <a:avLst/>
          </a:prstGeom>
        </p:spPr>
      </p:pic>
      <p:sp>
        <p:nvSpPr>
          <p:cNvPr id="3" name="Subtitle 2"/>
          <p:cNvSpPr>
            <a:spLocks noGrp="1"/>
          </p:cNvSpPr>
          <p:nvPr>
            <p:ph type="subTitle" idx="1" hasCustomPrompt="1"/>
          </p:nvPr>
        </p:nvSpPr>
        <p:spPr>
          <a:xfrm>
            <a:off x="570674" y="3747651"/>
            <a:ext cx="3788991"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 Title, Department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1911" y="1849438"/>
            <a:ext cx="3886208" cy="3553975"/>
          </a:xfrm>
          <a:prstGeom prst="rect">
            <a:avLst/>
          </a:prstGeom>
        </p:spPr>
      </p:pic>
      <p:sp>
        <p:nvSpPr>
          <p:cNvPr id="5" name="Text Placeholder 4"/>
          <p:cNvSpPr>
            <a:spLocks noGrp="1"/>
          </p:cNvSpPr>
          <p:nvPr>
            <p:ph type="body" sz="quarter" idx="10" hasCustomPrompt="1"/>
          </p:nvPr>
        </p:nvSpPr>
        <p:spPr>
          <a:xfrm>
            <a:off x="685801" y="1555751"/>
            <a:ext cx="4432300" cy="1155700"/>
          </a:xfrm>
        </p:spPr>
        <p:txBody>
          <a:bodyPr/>
          <a:lstStyle>
            <a:lvl1pPr marL="0" indent="0">
              <a:buNone/>
              <a:defRPr b="1" baseline="0">
                <a:solidFill>
                  <a:srgbClr val="063F88"/>
                </a:solidFill>
              </a:defRPr>
            </a:lvl1pPr>
          </a:lstStyle>
          <a:p>
            <a:pPr lvl="0"/>
            <a:r>
              <a:rPr lang="en-US" dirty="0"/>
              <a:t>Committee Name,          Date</a:t>
            </a:r>
          </a:p>
        </p:txBody>
      </p:sp>
    </p:spTree>
    <p:extLst>
      <p:ext uri="{BB962C8B-B14F-4D97-AF65-F5344CB8AC3E}">
        <p14:creationId xmlns:p14="http://schemas.microsoft.com/office/powerpoint/2010/main" val="14024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ept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7"/>
            <a:ext cx="6766035"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3"/>
            <a:ext cx="9144793" cy="2603218"/>
          </a:xfrm>
          <a:prstGeom prst="rect">
            <a:avLst/>
          </a:prstGeom>
        </p:spPr>
      </p:pic>
      <p:sp>
        <p:nvSpPr>
          <p:cNvPr id="3" name="Subtitle 2"/>
          <p:cNvSpPr>
            <a:spLocks noGrp="1"/>
          </p:cNvSpPr>
          <p:nvPr>
            <p:ph type="subTitle" idx="1" hasCustomPrompt="1"/>
          </p:nvPr>
        </p:nvSpPr>
        <p:spPr>
          <a:xfrm>
            <a:off x="570674" y="3747651"/>
            <a:ext cx="3788991"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 Title, Department</a:t>
            </a:r>
          </a:p>
        </p:txBody>
      </p:sp>
      <p:sp>
        <p:nvSpPr>
          <p:cNvPr id="5" name="Text Placeholder 4"/>
          <p:cNvSpPr>
            <a:spLocks noGrp="1"/>
          </p:cNvSpPr>
          <p:nvPr>
            <p:ph type="body" sz="quarter" idx="10" hasCustomPrompt="1"/>
          </p:nvPr>
        </p:nvSpPr>
        <p:spPr>
          <a:xfrm>
            <a:off x="685801" y="1555751"/>
            <a:ext cx="4432300" cy="1155700"/>
          </a:xfrm>
        </p:spPr>
        <p:txBody>
          <a:bodyPr/>
          <a:lstStyle>
            <a:lvl1pPr marL="0" indent="0">
              <a:buNone/>
              <a:defRPr b="1" baseline="0">
                <a:solidFill>
                  <a:srgbClr val="063F88"/>
                </a:solidFill>
              </a:defRPr>
            </a:lvl1pPr>
          </a:lstStyle>
          <a:p>
            <a:pPr lvl="0"/>
            <a:r>
              <a:rPr lang="en-US" dirty="0"/>
              <a:t>Committee Name,          Date</a:t>
            </a:r>
          </a:p>
        </p:txBody>
      </p:sp>
      <p:sp>
        <p:nvSpPr>
          <p:cNvPr id="6" name="Picture Placeholder 5"/>
          <p:cNvSpPr>
            <a:spLocks noGrp="1"/>
          </p:cNvSpPr>
          <p:nvPr>
            <p:ph type="pic" sz="quarter" idx="11" hasCustomPrompt="1"/>
          </p:nvPr>
        </p:nvSpPr>
        <p:spPr>
          <a:xfrm>
            <a:off x="5444304" y="2133600"/>
            <a:ext cx="3027363" cy="2933700"/>
          </a:xfrm>
        </p:spPr>
        <p:txBody>
          <a:bodyPr>
            <a:normAutofit/>
          </a:bodyPr>
          <a:lstStyle>
            <a:lvl1pPr marL="0" indent="0">
              <a:buNone/>
              <a:defRPr sz="2400"/>
            </a:lvl1pPr>
          </a:lstStyle>
          <a:p>
            <a:r>
              <a:rPr lang="en-US" dirty="0"/>
              <a:t>Insert Approved Department Logo</a:t>
            </a:r>
          </a:p>
        </p:txBody>
      </p:sp>
    </p:spTree>
    <p:extLst>
      <p:ext uri="{BB962C8B-B14F-4D97-AF65-F5344CB8AC3E}">
        <p14:creationId xmlns:p14="http://schemas.microsoft.com/office/powerpoint/2010/main" val="43642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1" y="272761"/>
            <a:ext cx="7886700"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50" y="1060883"/>
            <a:ext cx="8306601" cy="332764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1"/>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6"/>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7"/>
            <a:ext cx="1133208" cy="1036330"/>
          </a:xfrm>
          <a:prstGeom prst="rect">
            <a:avLst/>
          </a:prstGeom>
        </p:spPr>
      </p:pic>
      <p:sp>
        <p:nvSpPr>
          <p:cNvPr id="9" name="Content Placeholder 2"/>
          <p:cNvSpPr>
            <a:spLocks noGrp="1"/>
          </p:cNvSpPr>
          <p:nvPr>
            <p:ph idx="13" hasCustomPrompt="1"/>
          </p:nvPr>
        </p:nvSpPr>
        <p:spPr>
          <a:xfrm>
            <a:off x="155409"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Tree>
    <p:extLst>
      <p:ext uri="{BB962C8B-B14F-4D97-AF65-F5344CB8AC3E}">
        <p14:creationId xmlns:p14="http://schemas.microsoft.com/office/powerpoint/2010/main" val="266931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1" y="272761"/>
            <a:ext cx="7886700"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50" y="1060883"/>
            <a:ext cx="8306601" cy="332764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1"/>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6"/>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7"/>
            <a:ext cx="1133208" cy="1036330"/>
          </a:xfrm>
          <a:prstGeom prst="rect">
            <a:avLst/>
          </a:prstGeom>
        </p:spPr>
      </p:pic>
      <p:sp>
        <p:nvSpPr>
          <p:cNvPr id="9" name="Content Placeholder 2"/>
          <p:cNvSpPr>
            <a:spLocks noGrp="1"/>
          </p:cNvSpPr>
          <p:nvPr>
            <p:ph idx="13" hasCustomPrompt="1"/>
          </p:nvPr>
        </p:nvSpPr>
        <p:spPr>
          <a:xfrm>
            <a:off x="155409"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Tree>
    <p:extLst>
      <p:ext uri="{BB962C8B-B14F-4D97-AF65-F5344CB8AC3E}">
        <p14:creationId xmlns:p14="http://schemas.microsoft.com/office/powerpoint/2010/main" val="383228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49" y="272761"/>
            <a:ext cx="8050267"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50" y="1060883"/>
            <a:ext cx="4161441" cy="424563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1"/>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6"/>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7"/>
            <a:ext cx="1133208" cy="1036330"/>
          </a:xfrm>
          <a:prstGeom prst="rect">
            <a:avLst/>
          </a:prstGeom>
        </p:spPr>
      </p:pic>
      <p:sp>
        <p:nvSpPr>
          <p:cNvPr id="9" name="Content Placeholder 2"/>
          <p:cNvSpPr>
            <a:spLocks noGrp="1"/>
          </p:cNvSpPr>
          <p:nvPr>
            <p:ph idx="13" hasCustomPrompt="1"/>
          </p:nvPr>
        </p:nvSpPr>
        <p:spPr>
          <a:xfrm>
            <a:off x="155409"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
        <p:nvSpPr>
          <p:cNvPr id="5" name="Picture Placeholder 4"/>
          <p:cNvSpPr>
            <a:spLocks noGrp="1"/>
          </p:cNvSpPr>
          <p:nvPr>
            <p:ph type="pic" sz="quarter" idx="14" hasCustomPrompt="1"/>
          </p:nvPr>
        </p:nvSpPr>
        <p:spPr>
          <a:xfrm>
            <a:off x="4876800" y="1060882"/>
            <a:ext cx="3573517" cy="3511118"/>
          </a:xfrm>
        </p:spPr>
        <p:txBody>
          <a:bodyPr/>
          <a:lstStyle>
            <a:lvl1pPr marL="0" indent="0">
              <a:buNone/>
              <a:defRPr/>
            </a:lvl1pPr>
          </a:lstStyle>
          <a:p>
            <a:r>
              <a:rPr lang="en-US" dirty="0"/>
              <a:t>Insert Picture</a:t>
            </a:r>
          </a:p>
        </p:txBody>
      </p:sp>
    </p:spTree>
    <p:extLst>
      <p:ext uri="{BB962C8B-B14F-4D97-AF65-F5344CB8AC3E}">
        <p14:creationId xmlns:p14="http://schemas.microsoft.com/office/powerpoint/2010/main" val="269284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_Dept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7"/>
            <a:ext cx="6766035"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3"/>
            <a:ext cx="9144793" cy="2603218"/>
          </a:xfrm>
          <a:prstGeom prst="rect">
            <a:avLst/>
          </a:prstGeom>
        </p:spPr>
      </p:pic>
      <p:sp>
        <p:nvSpPr>
          <p:cNvPr id="3" name="Subtitle 2"/>
          <p:cNvSpPr>
            <a:spLocks noGrp="1"/>
          </p:cNvSpPr>
          <p:nvPr>
            <p:ph type="subTitle" idx="1" hasCustomPrompt="1"/>
          </p:nvPr>
        </p:nvSpPr>
        <p:spPr>
          <a:xfrm>
            <a:off x="570674" y="3747651"/>
            <a:ext cx="3788991"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 Title, Department</a:t>
            </a:r>
          </a:p>
        </p:txBody>
      </p:sp>
      <p:sp>
        <p:nvSpPr>
          <p:cNvPr id="5" name="Text Placeholder 4"/>
          <p:cNvSpPr>
            <a:spLocks noGrp="1"/>
          </p:cNvSpPr>
          <p:nvPr>
            <p:ph type="body" sz="quarter" idx="10" hasCustomPrompt="1"/>
          </p:nvPr>
        </p:nvSpPr>
        <p:spPr>
          <a:xfrm>
            <a:off x="685801" y="1555751"/>
            <a:ext cx="4432300" cy="1155700"/>
          </a:xfrm>
        </p:spPr>
        <p:txBody>
          <a:bodyPr/>
          <a:lstStyle>
            <a:lvl1pPr marL="0" indent="0">
              <a:buNone/>
              <a:defRPr b="1" baseline="0">
                <a:solidFill>
                  <a:srgbClr val="063F88"/>
                </a:solidFill>
              </a:defRPr>
            </a:lvl1pPr>
          </a:lstStyle>
          <a:p>
            <a:pPr lvl="0"/>
            <a:r>
              <a:rPr lang="en-US" dirty="0"/>
              <a:t>Committee Name,          Date</a:t>
            </a:r>
          </a:p>
        </p:txBody>
      </p:sp>
      <p:sp>
        <p:nvSpPr>
          <p:cNvPr id="6" name="Picture Placeholder 5"/>
          <p:cNvSpPr>
            <a:spLocks noGrp="1"/>
          </p:cNvSpPr>
          <p:nvPr>
            <p:ph type="pic" sz="quarter" idx="11" hasCustomPrompt="1"/>
          </p:nvPr>
        </p:nvSpPr>
        <p:spPr>
          <a:xfrm>
            <a:off x="5444304" y="2133600"/>
            <a:ext cx="3027363" cy="2933700"/>
          </a:xfrm>
        </p:spPr>
        <p:txBody>
          <a:bodyPr>
            <a:normAutofit/>
          </a:bodyPr>
          <a:lstStyle>
            <a:lvl1pPr marL="0" indent="0">
              <a:buNone/>
              <a:defRPr sz="2400"/>
            </a:lvl1pPr>
          </a:lstStyle>
          <a:p>
            <a:r>
              <a:rPr lang="en-US" dirty="0"/>
              <a:t>Insert Approved Department Logo</a:t>
            </a:r>
          </a:p>
        </p:txBody>
      </p:sp>
    </p:spTree>
    <p:extLst>
      <p:ext uri="{BB962C8B-B14F-4D97-AF65-F5344CB8AC3E}">
        <p14:creationId xmlns:p14="http://schemas.microsoft.com/office/powerpoint/2010/main" val="42390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7"/>
            <a:ext cx="6766035"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3"/>
            <a:ext cx="9144793" cy="2603218"/>
          </a:xfrm>
          <a:prstGeom prst="rect">
            <a:avLst/>
          </a:prstGeom>
        </p:spPr>
      </p:pic>
      <p:sp>
        <p:nvSpPr>
          <p:cNvPr id="3" name="Subtitle 2"/>
          <p:cNvSpPr>
            <a:spLocks noGrp="1"/>
          </p:cNvSpPr>
          <p:nvPr>
            <p:ph type="subTitle" idx="1" hasCustomPrompt="1"/>
          </p:nvPr>
        </p:nvSpPr>
        <p:spPr>
          <a:xfrm>
            <a:off x="570674" y="3747651"/>
            <a:ext cx="3788991" cy="1655762"/>
          </a:xfrm>
        </p:spPr>
        <p:txBody>
          <a:bodyPr/>
          <a:lstStyle>
            <a:lvl1pPr marL="0" indent="0" algn="l">
              <a:lnSpc>
                <a:spcPct val="100000"/>
              </a:lnSpc>
              <a:spcBef>
                <a:spcPts val="0"/>
              </a:spcBef>
              <a:buNone/>
              <a:defRPr sz="2400" b="1">
                <a:solidFill>
                  <a:srgbClr val="063F8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 Title, Department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1911" y="1849438"/>
            <a:ext cx="3886208" cy="3553975"/>
          </a:xfrm>
          <a:prstGeom prst="rect">
            <a:avLst/>
          </a:prstGeom>
        </p:spPr>
      </p:pic>
      <p:sp>
        <p:nvSpPr>
          <p:cNvPr id="5" name="Text Placeholder 4"/>
          <p:cNvSpPr>
            <a:spLocks noGrp="1"/>
          </p:cNvSpPr>
          <p:nvPr>
            <p:ph type="body" sz="quarter" idx="10" hasCustomPrompt="1"/>
          </p:nvPr>
        </p:nvSpPr>
        <p:spPr>
          <a:xfrm>
            <a:off x="685801" y="1555751"/>
            <a:ext cx="4432300" cy="1155700"/>
          </a:xfrm>
        </p:spPr>
        <p:txBody>
          <a:bodyPr/>
          <a:lstStyle>
            <a:lvl1pPr marL="0" indent="0">
              <a:buNone/>
              <a:defRPr b="1">
                <a:solidFill>
                  <a:srgbClr val="063F88"/>
                </a:solidFill>
              </a:defRPr>
            </a:lvl1pPr>
          </a:lstStyle>
          <a:p>
            <a:pPr lvl="0"/>
            <a:r>
              <a:rPr lang="en-US" dirty="0"/>
              <a:t>Committee Name,           Date</a:t>
            </a:r>
          </a:p>
        </p:txBody>
      </p:sp>
    </p:spTree>
    <p:extLst>
      <p:ext uri="{BB962C8B-B14F-4D97-AF65-F5344CB8AC3E}">
        <p14:creationId xmlns:p14="http://schemas.microsoft.com/office/powerpoint/2010/main" val="260744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B37C7-F194-489A-ABE0-63489D6B291D}" type="slidenum">
              <a:rPr lang="en-US" smtClean="0"/>
              <a:t>‹#›</a:t>
            </a:fld>
            <a:endParaRPr lang="en-US" dirty="0"/>
          </a:p>
        </p:txBody>
      </p:sp>
    </p:spTree>
    <p:extLst>
      <p:ext uri="{BB962C8B-B14F-4D97-AF65-F5344CB8AC3E}">
        <p14:creationId xmlns:p14="http://schemas.microsoft.com/office/powerpoint/2010/main" val="191713104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9" r:id="rId4"/>
    <p:sldLayoutId id="2147483670" r:id="rId5"/>
    <p:sldLayoutId id="2147483673" r:id="rId6"/>
    <p:sldLayoutId id="2147483671"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allascityhall.com/departments/pnv/Pages/Code-Amendments.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mailto:parkingcode@dallascityhal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999" y="357555"/>
            <a:ext cx="6766035" cy="1029812"/>
          </a:xfrm>
        </p:spPr>
        <p:txBody>
          <a:bodyPr/>
          <a:lstStyle/>
          <a:p>
            <a:r>
              <a:rPr lang="en-US" sz="3200" dirty="0"/>
              <a:t>Z190-002</a:t>
            </a:r>
            <a:br>
              <a:rPr lang="en-US" sz="3200" dirty="0"/>
            </a:br>
            <a:r>
              <a:rPr lang="en-US" sz="3200" dirty="0"/>
              <a:t>Parking </a:t>
            </a:r>
          </a:p>
        </p:txBody>
      </p:sp>
      <p:sp>
        <p:nvSpPr>
          <p:cNvPr id="3" name="Subtitle 2"/>
          <p:cNvSpPr>
            <a:spLocks noGrp="1"/>
          </p:cNvSpPr>
          <p:nvPr>
            <p:ph type="subTitle" idx="1"/>
          </p:nvPr>
        </p:nvSpPr>
        <p:spPr>
          <a:xfrm>
            <a:off x="558999" y="3747650"/>
            <a:ext cx="4994738" cy="1655762"/>
          </a:xfrm>
        </p:spPr>
        <p:txBody>
          <a:bodyPr>
            <a:normAutofit fontScale="92500" lnSpcReduction="10000"/>
          </a:bodyPr>
          <a:lstStyle/>
          <a:p>
            <a:r>
              <a:rPr lang="en-US" dirty="0"/>
              <a:t>Lori Levy, AICP</a:t>
            </a:r>
          </a:p>
          <a:p>
            <a:r>
              <a:rPr lang="en-US" dirty="0" err="1"/>
              <a:t>Andreea</a:t>
            </a:r>
            <a:r>
              <a:rPr lang="en-US" dirty="0"/>
              <a:t> </a:t>
            </a:r>
            <a:r>
              <a:rPr lang="en-US" dirty="0" err="1"/>
              <a:t>Udrea</a:t>
            </a:r>
            <a:r>
              <a:rPr lang="en-US" dirty="0"/>
              <a:t>, PhD, AICP</a:t>
            </a:r>
          </a:p>
          <a:p>
            <a:r>
              <a:rPr lang="en-US" dirty="0"/>
              <a:t>Senior Planners</a:t>
            </a:r>
          </a:p>
          <a:p>
            <a:r>
              <a:rPr lang="en-US" dirty="0"/>
              <a:t>Sustainable Development and Construction</a:t>
            </a:r>
          </a:p>
          <a:p>
            <a:endParaRPr lang="en-US" dirty="0"/>
          </a:p>
        </p:txBody>
      </p:sp>
      <p:sp>
        <p:nvSpPr>
          <p:cNvPr id="4" name="Text Placeholder 3"/>
          <p:cNvSpPr>
            <a:spLocks noGrp="1"/>
          </p:cNvSpPr>
          <p:nvPr>
            <p:ph type="body" sz="quarter" idx="10"/>
          </p:nvPr>
        </p:nvSpPr>
        <p:spPr>
          <a:xfrm>
            <a:off x="558999" y="1555751"/>
            <a:ext cx="4432300" cy="1155700"/>
          </a:xfrm>
        </p:spPr>
        <p:txBody>
          <a:bodyPr>
            <a:normAutofit fontScale="85000" lnSpcReduction="10000"/>
          </a:bodyPr>
          <a:lstStyle/>
          <a:p>
            <a:r>
              <a:rPr lang="en-US" dirty="0"/>
              <a:t>Zoning Ordinance Advisory Committee (ZOAC)</a:t>
            </a:r>
          </a:p>
          <a:p>
            <a:r>
              <a:rPr lang="en-US" dirty="0"/>
              <a:t>8.6.2020</a:t>
            </a:r>
          </a:p>
        </p:txBody>
      </p:sp>
    </p:spTree>
    <p:extLst>
      <p:ext uri="{BB962C8B-B14F-4D97-AF65-F5344CB8AC3E}">
        <p14:creationId xmlns:p14="http://schemas.microsoft.com/office/powerpoint/2010/main" val="265837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10</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79416"/>
            <a:ext cx="8306601" cy="4447903"/>
          </a:xfrm>
        </p:spPr>
        <p:txBody>
          <a:bodyPr>
            <a:normAutofit fontScale="25000" lnSpcReduction="20000"/>
          </a:bodyPr>
          <a:lstStyle/>
          <a:p>
            <a:pPr marL="0" indent="0" algn="just">
              <a:buNone/>
            </a:pPr>
            <a:r>
              <a:rPr lang="en-US" sz="4400" b="1" u="sng" dirty="0">
                <a:latin typeface="+mj-lt"/>
              </a:rPr>
              <a:t>Houston, TX</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Residents can petition a neighborhood for a Residential Parking Permit Area.   City Council may designate such areas by ordinance if the Council determines that there is a “chronic commuter parking problem”, or occupancy is high for curbside parking by commuter vehicles at the same hours on the same days.    </a:t>
            </a: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N/A (This research does not include TOD areas which may provide no minimums)</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Up to 20 on-street spaces may be counted for Car-Share Houston</a:t>
            </a:r>
          </a:p>
          <a:p>
            <a:pPr marL="1139825" lvl="2" indent="-227013" algn="just">
              <a:buFont typeface="Wingdings" panose="05000000000000000000" pitchFamily="2" charset="2"/>
              <a:buChar char="Ø"/>
            </a:pPr>
            <a:r>
              <a:rPr lang="en-US" sz="4400" dirty="0">
                <a:latin typeface="+mj-lt"/>
              </a:rPr>
              <a:t>One parking space for each 4 additional bicycle spaces in addition to the minimum number of bicycle spaces required 	</a:t>
            </a:r>
            <a:endParaRPr lang="en-US" sz="4400" b="1" dirty="0">
              <a:latin typeface="+mj-lt"/>
            </a:endParaRPr>
          </a:p>
          <a:p>
            <a:pPr marL="0" indent="0" algn="just">
              <a:buNone/>
            </a:pPr>
            <a:r>
              <a:rPr lang="en-US" sz="4400" b="1" u="sng" dirty="0">
                <a:latin typeface="+mj-lt"/>
              </a:rPr>
              <a:t>Minneapolis, MN</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Public Works Department.</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371588" lvl="2" indent="-225425" algn="just">
              <a:buFont typeface="+mj-lt"/>
              <a:buAutoNum type="arabicPeriod"/>
            </a:pPr>
            <a:r>
              <a:rPr lang="en-US" sz="4400" dirty="0">
                <a:latin typeface="+mj-lt"/>
              </a:rPr>
              <a:t>Restaurant, hotels, and schools in the Downtown District or multi-family uses (note visitor parking requirement if parking is provided and &gt;/- 50 dwelling units)</a:t>
            </a:r>
            <a:endParaRPr lang="en-US" sz="4400" b="1" u="sng" dirty="0">
              <a:latin typeface="+mj-lt"/>
            </a:endParaRP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No minimum for non-residential uses &lt;/-1,000 sf </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Conditional Use Permit required for parking in excess of minimums </a:t>
            </a:r>
          </a:p>
          <a:p>
            <a:pPr marL="0" indent="0" algn="just">
              <a:buNone/>
            </a:pPr>
            <a:r>
              <a:rPr lang="en-US" sz="44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235913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11</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39040"/>
            <a:ext cx="8306601" cy="4732120"/>
          </a:xfrm>
        </p:spPr>
        <p:txBody>
          <a:bodyPr>
            <a:normAutofit fontScale="25000" lnSpcReduction="20000"/>
          </a:bodyPr>
          <a:lstStyle/>
          <a:p>
            <a:pPr marL="0" indent="0" algn="just">
              <a:buNone/>
            </a:pPr>
            <a:r>
              <a:rPr lang="en-US" sz="4400" b="1" u="sng" dirty="0">
                <a:latin typeface="+mj-lt"/>
              </a:rPr>
              <a:t>Philadelphia, PA</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Restaurants or hotels in commercial districts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Parking requirements exempted for designated historic buildings or structures in designated historic districts</a:t>
            </a:r>
          </a:p>
          <a:p>
            <a:pPr marL="1139825" lvl="2" indent="-227013" algn="just">
              <a:buFont typeface="Wingdings" panose="05000000000000000000" pitchFamily="2" charset="2"/>
              <a:buChar char="Ø"/>
            </a:pPr>
            <a:r>
              <a:rPr lang="en-US" sz="4400" dirty="0">
                <a:latin typeface="+mj-lt"/>
              </a:rPr>
              <a:t>Delaware River Waterfront Parking for sit-down restaurants at 1/4 occupants and nightclubs at 1/2 occupants </a:t>
            </a:r>
          </a:p>
          <a:p>
            <a:pPr marL="457189" lvl="1" indent="0" algn="just">
              <a:buNone/>
            </a:pPr>
            <a:r>
              <a:rPr lang="en-US" sz="4400" b="1" u="sng" dirty="0">
                <a:latin typeface="+mj-lt"/>
              </a:rPr>
              <a:t>Parking Requirements</a:t>
            </a:r>
            <a:r>
              <a:rPr lang="en-US" sz="4400" dirty="0">
                <a:latin typeface="+mj-lt"/>
              </a:rPr>
              <a:t>:</a:t>
            </a:r>
          </a:p>
          <a:p>
            <a:pPr lvl="2" algn="just">
              <a:lnSpc>
                <a:spcPct val="120000"/>
              </a:lnSpc>
              <a:spcBef>
                <a:spcPts val="0"/>
              </a:spcBef>
            </a:pPr>
            <a:r>
              <a:rPr lang="en-US" sz="4400" dirty="0">
                <a:latin typeface="+mj-lt"/>
              </a:rPr>
              <a:t>A bioretention system that is designed in accordance with the Philadelphia Stormwater Management Guidance or curbing to allow drainage from pavement to enter to percolate is required for interior landscaping.	</a:t>
            </a:r>
            <a:endParaRPr lang="en-US" sz="4400" b="1" dirty="0">
              <a:latin typeface="+mj-lt"/>
            </a:endParaRPr>
          </a:p>
          <a:p>
            <a:pPr marL="0" indent="0" algn="just">
              <a:buNone/>
            </a:pPr>
            <a:r>
              <a:rPr lang="en-US" sz="4400" b="1" u="sng" dirty="0">
                <a:latin typeface="+mj-lt"/>
              </a:rPr>
              <a:t>Phoenix, AZ</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and Development, Building Inspector and Traffic Engineer through Parking Management Plans.  On-street Parking Zones may be requested by residents and business owners experiencing intruder parking in front of establishments by petition.  Parking Management Studies are required for all new construction or expansion of existing buildings.</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374775" lvl="2" indent="-233363" algn="just">
              <a:buFont typeface="+mj-lt"/>
              <a:buAutoNum type="arabicPeriod"/>
            </a:pPr>
            <a:r>
              <a:rPr lang="en-US" sz="4400" dirty="0">
                <a:latin typeface="+mj-lt"/>
              </a:rPr>
              <a:t>All uses in Downtown Core and Warehouse District  </a:t>
            </a:r>
          </a:p>
          <a:p>
            <a:pPr marL="457189" lvl="1" indent="0" algn="just">
              <a:buNone/>
            </a:pPr>
            <a:r>
              <a:rPr lang="en-US" sz="4400" b="1" u="sng" dirty="0">
                <a:latin typeface="+mj-lt"/>
              </a:rPr>
              <a:t>Parking Reductions:</a:t>
            </a:r>
            <a:endParaRPr lang="en-US" sz="4400" dirty="0">
              <a:latin typeface="+mj-lt"/>
            </a:endParaRPr>
          </a:p>
          <a:p>
            <a:pPr marL="1143000" lvl="2" indent="-230188">
              <a:buFont typeface="Wingdings" panose="05000000000000000000" pitchFamily="2" charset="2"/>
              <a:buChar char="Ø"/>
            </a:pPr>
            <a:r>
              <a:rPr lang="en-US" sz="4400" dirty="0">
                <a:latin typeface="+mj-lt"/>
              </a:rPr>
              <a:t>10 parking spaces for permanent public art detached from the building developed by a commercial artist that occupies a minimum of 10 cu feet </a:t>
            </a:r>
          </a:p>
          <a:p>
            <a:pPr marL="1143000" lvl="2" indent="-230188">
              <a:buFont typeface="Wingdings" panose="05000000000000000000" pitchFamily="2" charset="2"/>
              <a:buChar char="Ø"/>
            </a:pPr>
            <a:r>
              <a:rPr lang="en-US" sz="4400" dirty="0">
                <a:latin typeface="+mj-lt"/>
              </a:rPr>
              <a:t>4 parking spaces for every 50 sf of improved outdoor public plazas or courtyards with seating integrated and adjacent with main circulation </a:t>
            </a:r>
            <a:endParaRPr lang="en-US" sz="4400" b="1" u="sng" dirty="0">
              <a:latin typeface="+mj-lt"/>
            </a:endParaRPr>
          </a:p>
          <a:p>
            <a:pPr marL="457189" lvl="1" indent="0">
              <a:lnSpc>
                <a:spcPct val="120000"/>
              </a:lnSpc>
              <a:spcBef>
                <a:spcPts val="0"/>
              </a:spcBef>
              <a:buNone/>
            </a:pPr>
            <a:endParaRPr lang="en-US" sz="4400" b="1" u="sng" dirty="0">
              <a:latin typeface="+mj-lt"/>
            </a:endParaRPr>
          </a:p>
          <a:p>
            <a:pPr marL="457189" lvl="1" indent="0">
              <a:buNone/>
            </a:pPr>
            <a:endParaRPr lang="en-US" sz="4400" dirty="0">
              <a:latin typeface="+mj-lt"/>
            </a:endParaRPr>
          </a:p>
          <a:p>
            <a:pPr marL="0" indent="0">
              <a:buNone/>
            </a:pPr>
            <a:r>
              <a:rPr lang="en-US" sz="44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345549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12</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37349" y="723800"/>
            <a:ext cx="8306601" cy="4716880"/>
          </a:xfrm>
        </p:spPr>
        <p:txBody>
          <a:bodyPr>
            <a:normAutofit fontScale="25000" lnSpcReduction="20000"/>
          </a:bodyPr>
          <a:lstStyle/>
          <a:p>
            <a:pPr marL="0" indent="0" algn="just">
              <a:buNone/>
            </a:pPr>
            <a:r>
              <a:rPr lang="en-US" sz="4400" b="1" u="sng" dirty="0">
                <a:latin typeface="+mj-lt"/>
              </a:rPr>
              <a:t>Portland, OR</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Parking Management Districts for residents and businesses help to manage curb space by varying times available and provide flexibility for visitors to park at meters. </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Properties within 1,500’ feet of a light rail station or within 500’ feet of a frequent transit stop or  multi-family with &lt;/- 30 dwelling units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Up to 5 spaces or 5%, whichever is less, may be substituted for motorcycle parking  </a:t>
            </a:r>
          </a:p>
          <a:p>
            <a:pPr marL="1139825" lvl="2" indent="-227013" algn="just">
              <a:buFont typeface="Wingdings" panose="05000000000000000000" pitchFamily="2" charset="2"/>
              <a:buChar char="Ø"/>
            </a:pPr>
            <a:r>
              <a:rPr lang="en-US" sz="4400" dirty="0">
                <a:latin typeface="+mj-lt"/>
              </a:rPr>
              <a:t>1 space for each 12” diameter or larger tree preserved, up to 50%  </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50% of required  long-term bicycle parking spaces must be covered</a:t>
            </a:r>
            <a:r>
              <a:rPr lang="en-US" sz="4400" dirty="0">
                <a:highlight>
                  <a:srgbClr val="FFFF00"/>
                </a:highlight>
                <a:latin typeface="+mj-lt"/>
              </a:rPr>
              <a:t>	</a:t>
            </a:r>
          </a:p>
          <a:p>
            <a:pPr marL="914377" lvl="2" indent="0" algn="just">
              <a:lnSpc>
                <a:spcPct val="120000"/>
              </a:lnSpc>
              <a:spcBef>
                <a:spcPts val="0"/>
              </a:spcBef>
              <a:buNone/>
            </a:pPr>
            <a:endParaRPr lang="en-US" sz="4400" b="1" dirty="0">
              <a:highlight>
                <a:srgbClr val="FFFF00"/>
              </a:highlight>
              <a:latin typeface="+mj-lt"/>
            </a:endParaRPr>
          </a:p>
          <a:p>
            <a:pPr marL="0" indent="0" algn="just">
              <a:buNone/>
            </a:pPr>
            <a:r>
              <a:rPr lang="en-US" sz="4400" b="1" u="sng" dirty="0">
                <a:latin typeface="+mj-lt"/>
              </a:rPr>
              <a:t>San Antonio, TX</a:t>
            </a:r>
          </a:p>
          <a:p>
            <a:pPr marL="0" indent="0" algn="just">
              <a:buNone/>
            </a:pPr>
            <a:r>
              <a:rPr lang="en-US" sz="4400" dirty="0">
                <a:latin typeface="+mj-lt"/>
              </a:rPr>
              <a:t>Parking requirements are based on classification of land use and deviations to parking requirements are mainly authorized administratively by the Director of Development Services.  Traffic Control Districts are used to control parking in and around large facilities that attract large amounts of vehicular traffic and to regulate parking of vehicles.  </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257300" lvl="2" indent="-227013" algn="just">
              <a:buFont typeface="+mj-lt"/>
              <a:buAutoNum type="arabicPeriod"/>
            </a:pPr>
            <a:r>
              <a:rPr lang="en-US" sz="4400" dirty="0">
                <a:latin typeface="+mj-lt"/>
              </a:rPr>
              <a:t> For all uses within the Urban Development District and the Infill Development Zone</a:t>
            </a:r>
          </a:p>
          <a:p>
            <a:pPr marL="457189" lvl="1" indent="0" algn="just">
              <a:buNone/>
            </a:pPr>
            <a:r>
              <a:rPr lang="en-US" sz="4400" b="1" u="sng" dirty="0">
                <a:latin typeface="+mj-lt"/>
              </a:rPr>
              <a:t>Parking Reductions:</a:t>
            </a:r>
            <a:endParaRPr lang="en-US" sz="4400" dirty="0">
              <a:latin typeface="+mj-lt"/>
            </a:endParaRPr>
          </a:p>
          <a:p>
            <a:pPr marL="1030288" lvl="2" indent="-117475" algn="just">
              <a:buFont typeface="Wingdings" panose="05000000000000000000" pitchFamily="2" charset="2"/>
              <a:buChar char="Ø"/>
            </a:pPr>
            <a:r>
              <a:rPr lang="en-US" sz="4400" dirty="0">
                <a:latin typeface="+mj-lt"/>
              </a:rPr>
              <a:t>Up to 50% for preservation of woodlands or a significant stand of trees in a natural state </a:t>
            </a:r>
          </a:p>
          <a:p>
            <a:pPr marL="1030288" lvl="2" indent="-117475" algn="just">
              <a:buFont typeface="Wingdings" panose="05000000000000000000" pitchFamily="2" charset="2"/>
              <a:buChar char="Ø"/>
            </a:pPr>
            <a:r>
              <a:rPr lang="en-US" sz="4400" dirty="0">
                <a:latin typeface="+mj-lt"/>
              </a:rPr>
              <a:t>Exemptions for parking requirements for specified non-residential uses, such as helistop, moving companies, limousine dispatch, freight depots, public and private golf courses, and accessory uses</a:t>
            </a:r>
          </a:p>
          <a:p>
            <a:pPr marL="457189" lvl="1" indent="0" algn="just">
              <a:lnSpc>
                <a:spcPct val="120000"/>
              </a:lnSpc>
              <a:spcBef>
                <a:spcPts val="0"/>
              </a:spcBef>
              <a:buNone/>
            </a:pPr>
            <a:endParaRPr lang="en-US" sz="4400" b="1" u="sng" dirty="0">
              <a:latin typeface="+mj-lt"/>
            </a:endParaRPr>
          </a:p>
          <a:p>
            <a:pPr marL="457189" lvl="1" indent="0" algn="just">
              <a:buNone/>
            </a:pPr>
            <a:endParaRPr lang="en-US" sz="4400" dirty="0">
              <a:latin typeface="+mj-lt"/>
            </a:endParaRPr>
          </a:p>
          <a:p>
            <a:pPr marL="0" indent="0" algn="just">
              <a:buNone/>
            </a:pPr>
            <a:r>
              <a:rPr lang="en-US" sz="44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216640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13</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39948"/>
            <a:ext cx="8306601" cy="5025160"/>
          </a:xfrm>
        </p:spPr>
        <p:txBody>
          <a:bodyPr>
            <a:normAutofit fontScale="25000" lnSpcReduction="20000"/>
          </a:bodyPr>
          <a:lstStyle/>
          <a:p>
            <a:pPr marL="0" indent="0" algn="just">
              <a:buNone/>
            </a:pPr>
            <a:r>
              <a:rPr lang="en-US" sz="4400" b="1" u="sng" dirty="0">
                <a:latin typeface="+mj-lt"/>
              </a:rPr>
              <a:t>San Diego, CA</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Neighborhood Development.  Special Districts, such as the Parking Impact Overlay Zone is used to control coastal beach and campus areas that have parking impacts.  The Metropolitan Transit Development Board (MTDB) along with the City Council use funds from the Centre City Transit and Parking Improvement Fund to fund improvements for parking within the Centre City and to support transit and parking needs of the Centre City Community Plan. </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All uses within the Transit Priority Areas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For very low income, low income, moderate income or senior households, transitional foster youth, disabled veterans, or homeless persons</a:t>
            </a:r>
          </a:p>
          <a:p>
            <a:pPr marL="1139825" lvl="2" indent="-227013" algn="just">
              <a:buFont typeface="Wingdings" panose="05000000000000000000" pitchFamily="2" charset="2"/>
              <a:buChar char="Ø"/>
            </a:pPr>
            <a:r>
              <a:rPr lang="en-US" sz="4400" dirty="0">
                <a:latin typeface="+mj-lt"/>
              </a:rPr>
              <a:t>Small lots without alley access are exempt from parking minimums (p. 17 - staff report)</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 Unbundled Parking (p. 13 - staff report)</a:t>
            </a:r>
            <a:endParaRPr lang="en-US" sz="4400" b="1" dirty="0">
              <a:highlight>
                <a:srgbClr val="FFFF00"/>
              </a:highlight>
              <a:latin typeface="+mj-lt"/>
            </a:endParaRPr>
          </a:p>
          <a:p>
            <a:pPr marL="0" indent="0" algn="just">
              <a:buNone/>
            </a:pPr>
            <a:r>
              <a:rPr lang="en-US" sz="4400" b="1" u="sng" dirty="0">
                <a:latin typeface="+mj-lt"/>
              </a:rPr>
              <a:t>San Francisco, CA</a:t>
            </a:r>
          </a:p>
          <a:p>
            <a:pPr marL="0" indent="0" algn="just">
              <a:buNone/>
            </a:pPr>
            <a:r>
              <a:rPr lang="en-US" sz="4400" dirty="0">
                <a:latin typeface="+mj-lt"/>
              </a:rPr>
              <a:t>Parking requirements are based on classification of land use and deviations to parking requirements are mainly authorized administratively by the Director of Planning and Development.  Special Districts have specific parking requirements and all areas of the city have parking maximums to control excess parking.</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258876" lvl="2" indent="-112713" algn="just">
              <a:buFont typeface="+mj-lt"/>
              <a:buAutoNum type="arabicPeriod"/>
            </a:pPr>
            <a:r>
              <a:rPr lang="en-US" sz="4400" dirty="0">
                <a:latin typeface="+mj-lt"/>
              </a:rPr>
              <a:t> Restaurants, hotels, schools and post-secondary schools </a:t>
            </a:r>
          </a:p>
          <a:p>
            <a:pPr marL="457189" lvl="1" indent="0" algn="just">
              <a:buNone/>
            </a:pPr>
            <a:r>
              <a:rPr lang="en-US" sz="4400" b="1" u="sng" dirty="0">
                <a:latin typeface="+mj-lt"/>
              </a:rPr>
              <a:t>Parking Reductions:</a:t>
            </a:r>
            <a:endParaRPr lang="en-US" sz="4400" dirty="0">
              <a:latin typeface="+mj-lt"/>
            </a:endParaRPr>
          </a:p>
          <a:p>
            <a:pPr marL="1143000" lvl="2" indent="-230188" algn="just">
              <a:buFont typeface="Wingdings" panose="05000000000000000000" pitchFamily="2" charset="2"/>
              <a:buChar char="Ø"/>
            </a:pPr>
            <a:r>
              <a:rPr lang="en-US" sz="4400" dirty="0">
                <a:latin typeface="+mj-lt"/>
              </a:rPr>
              <a:t>Parking only required for major additions to structures and uses </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 Car Share spaces (p. 25-26 – staff report)</a:t>
            </a:r>
            <a:endParaRPr lang="en-US" sz="4400" b="1" dirty="0">
              <a:highlight>
                <a:srgbClr val="FFFF00"/>
              </a:highlight>
              <a:latin typeface="+mj-lt"/>
            </a:endParaRPr>
          </a:p>
          <a:p>
            <a:pPr marL="457189" lvl="1" indent="0" algn="just">
              <a:buNone/>
            </a:pPr>
            <a:endParaRPr lang="en-US" sz="4400" dirty="0">
              <a:latin typeface="+mj-lt"/>
            </a:endParaRPr>
          </a:p>
          <a:p>
            <a:pPr marL="0" indent="0" algn="just">
              <a:buNone/>
            </a:pPr>
            <a:r>
              <a:rPr lang="en-US" sz="4400" dirty="0">
                <a:latin typeface="+mj-lt"/>
              </a:rPr>
              <a:t> </a:t>
            </a:r>
          </a:p>
          <a:p>
            <a:endParaRPr lang="en-US" sz="4400" dirty="0">
              <a:latin typeface="+mj-lt"/>
            </a:endParaRPr>
          </a:p>
          <a:p>
            <a:endParaRPr lang="en-US" sz="4400" dirty="0">
              <a:latin typeface="+mj-lt"/>
            </a:endParaRPr>
          </a:p>
          <a:p>
            <a:pPr marL="0" indent="0">
              <a:buNone/>
            </a:pPr>
            <a:r>
              <a:rPr lang="en-US" sz="4400" dirty="0">
                <a:latin typeface="+mj-lt"/>
              </a:rPr>
              <a:t> </a:t>
            </a:r>
          </a:p>
          <a:p>
            <a:endParaRPr lang="en-US" sz="4400" dirty="0">
              <a:latin typeface="+mj-lt"/>
            </a:endParaRPr>
          </a:p>
          <a:p>
            <a:endParaRPr lang="en-US" sz="4400" dirty="0">
              <a:latin typeface="+mj-lt"/>
            </a:endParaRPr>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190707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14</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18699" y="755065"/>
            <a:ext cx="8306601" cy="4738955"/>
          </a:xfrm>
        </p:spPr>
        <p:txBody>
          <a:bodyPr>
            <a:normAutofit fontScale="25000" lnSpcReduction="20000"/>
          </a:bodyPr>
          <a:lstStyle/>
          <a:p>
            <a:pPr marL="0" indent="0" algn="just">
              <a:buNone/>
            </a:pPr>
            <a:r>
              <a:rPr lang="en-US" sz="4400" b="1" u="sng" dirty="0">
                <a:latin typeface="+mj-lt"/>
              </a:rPr>
              <a:t>San Jose, CA</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TDM programs are required for reductions, and Parking Plans when specified. A Transportation Management Program (TDM) is a program that is used to provide evidence that the program will reduce parking demand and identifies the percentage of parking demand that will be reduced through the TDM.</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or Loading Required for:</a:t>
            </a:r>
            <a:endParaRPr lang="en-US" sz="4400" dirty="0">
              <a:latin typeface="+mj-lt"/>
            </a:endParaRPr>
          </a:p>
          <a:p>
            <a:pPr marL="1371589" lvl="3" indent="-225425" algn="just">
              <a:buFont typeface="+mj-lt"/>
              <a:buAutoNum type="arabicPeriod"/>
            </a:pPr>
            <a:r>
              <a:rPr lang="en-US" sz="4400" dirty="0">
                <a:latin typeface="+mj-lt"/>
              </a:rPr>
              <a:t>Additions to historic landmark or structures in historic district (p. 10 – staff report) </a:t>
            </a:r>
          </a:p>
          <a:p>
            <a:pPr marL="457189" lvl="1" indent="0" algn="just">
              <a:buNone/>
            </a:pPr>
            <a:r>
              <a:rPr lang="en-US" sz="4400" b="1" u="sng" dirty="0">
                <a:latin typeface="+mj-lt"/>
              </a:rPr>
              <a:t>Parking Reductions:</a:t>
            </a:r>
            <a:endParaRPr lang="en-US" sz="4400" dirty="0">
              <a:latin typeface="+mj-lt"/>
            </a:endParaRPr>
          </a:p>
          <a:p>
            <a:pPr marL="1143000" lvl="2" indent="-230188" algn="just">
              <a:buFont typeface="Wingdings" panose="05000000000000000000" pitchFamily="2" charset="2"/>
              <a:buChar char="Ø"/>
            </a:pPr>
            <a:r>
              <a:rPr lang="en-US" sz="4400" dirty="0">
                <a:latin typeface="+mj-lt"/>
              </a:rPr>
              <a:t>Up to 50% may be tandem parking spaces are based on  adequate Parking Plan which may include, alternate peak use of parking, shared parking or proximity to public transit (p. 8 - staff report)</a:t>
            </a:r>
          </a:p>
          <a:p>
            <a:pPr marL="1144588" lvl="2" indent="-231775" algn="just" defTabSz="573088">
              <a:buFont typeface="Wingdings" panose="05000000000000000000" pitchFamily="2" charset="2"/>
              <a:buChar char="Ø"/>
            </a:pPr>
            <a:r>
              <a:rPr lang="en-US" sz="4400" dirty="0">
                <a:latin typeface="+mj-lt"/>
              </a:rPr>
              <a:t>Up to 50% with a TDM program that provides evidence that demand will be reduced and will include 3 TDM measures (p. 21 - staff report)</a:t>
            </a:r>
          </a:p>
          <a:p>
            <a:pPr marL="0" indent="0" algn="just">
              <a:buNone/>
            </a:pPr>
            <a:r>
              <a:rPr lang="en-US" sz="4400" b="1" u="sng" dirty="0">
                <a:latin typeface="+mj-lt"/>
              </a:rPr>
              <a:t>Seattle, CA</a:t>
            </a:r>
          </a:p>
          <a:p>
            <a:pPr marL="0" indent="0" algn="just">
              <a:buNone/>
            </a:pPr>
            <a:r>
              <a:rPr lang="en-US" sz="4400" dirty="0">
                <a:latin typeface="+mj-lt"/>
              </a:rPr>
              <a:t>Parking requirements are based on classification of land use and deviations to parking requirements are mainly authorized administratively by the Director of Department of Neighborhoods. Special Review Districts approved by the City Council are used to control parking in specific districts.  A Special Review Board or the Director reviews application requests and makes recommendations for deviations to parking requirements for new multi-family, commercial or major institution uses.</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u="sng" dirty="0">
              <a:latin typeface="+mj-lt"/>
            </a:endParaRPr>
          </a:p>
          <a:p>
            <a:pPr marL="1371600" lvl="3" indent="-228600" algn="just">
              <a:buFont typeface="+mj-lt"/>
              <a:buAutoNum type="arabicPeriod"/>
            </a:pPr>
            <a:r>
              <a:rPr lang="en-US" sz="4400" dirty="0">
                <a:latin typeface="+mj-lt"/>
              </a:rPr>
              <a:t>Non-residential uses, in the Urban Center, Station Area Overlay, Frequent Transit Area or MR and HR Districts, except hospitals (p. 8 – staff report)</a:t>
            </a:r>
          </a:p>
          <a:p>
            <a:pPr marL="457189" lvl="1" indent="0" algn="just">
              <a:buNone/>
            </a:pPr>
            <a:r>
              <a:rPr lang="en-US" sz="4400" b="1" u="sng" dirty="0">
                <a:latin typeface="+mj-lt"/>
              </a:rPr>
              <a:t>Parking Reductions:</a:t>
            </a:r>
            <a:endParaRPr lang="en-US" sz="4400" dirty="0">
              <a:latin typeface="+mj-lt"/>
            </a:endParaRPr>
          </a:p>
          <a:p>
            <a:pPr marL="1143000" lvl="2" indent="-230188" algn="just">
              <a:buFont typeface="Wingdings" panose="05000000000000000000" pitchFamily="2" charset="2"/>
              <a:buChar char="Ø"/>
            </a:pPr>
            <a:r>
              <a:rPr lang="en-US" sz="4400" dirty="0">
                <a:latin typeface="+mj-lt"/>
              </a:rPr>
              <a:t>College/Universities within single-family districts in Urban Villages are exempt from parking requirements</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 No surface parking lots or flex use parking lots for parking greater than 145 spaces </a:t>
            </a:r>
            <a:endParaRPr lang="en-US" sz="4400" b="1" dirty="0">
              <a:highlight>
                <a:srgbClr val="FFFF00"/>
              </a:highlight>
              <a:latin typeface="+mj-lt"/>
            </a:endParaRPr>
          </a:p>
          <a:p>
            <a:pPr marL="457189" lvl="1" indent="0" algn="just">
              <a:buNone/>
            </a:pPr>
            <a:endParaRPr lang="en-US" sz="2500" dirty="0"/>
          </a:p>
          <a:p>
            <a:pPr marL="0" indent="0" algn="just">
              <a:buNone/>
            </a:pPr>
            <a:r>
              <a:rPr lang="en-US" sz="2500" dirty="0"/>
              <a:t> </a:t>
            </a:r>
          </a:p>
          <a:p>
            <a:pPr algn="just"/>
            <a:endParaRPr lang="en-US" sz="2200" dirty="0"/>
          </a:p>
          <a:p>
            <a:pPr algn="just"/>
            <a:endParaRPr lang="en-US" sz="2000" dirty="0"/>
          </a:p>
          <a:p>
            <a:pPr marL="0" indent="0" algn="just">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348444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15</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994700"/>
            <a:ext cx="8306601" cy="4311816"/>
          </a:xfrm>
        </p:spPr>
        <p:txBody>
          <a:bodyPr>
            <a:normAutofit fontScale="25000" lnSpcReduction="20000"/>
          </a:bodyPr>
          <a:lstStyle/>
          <a:p>
            <a:pPr marL="0" indent="0" algn="just">
              <a:buNone/>
            </a:pPr>
            <a:r>
              <a:rPr lang="en-US" sz="4800" b="1" u="sng" dirty="0">
                <a:latin typeface="+mj-lt"/>
              </a:rPr>
              <a:t>Tempe, AZ</a:t>
            </a:r>
            <a:endParaRPr lang="en-US" sz="4800" u="sng" dirty="0">
              <a:latin typeface="+mj-lt"/>
            </a:endParaRPr>
          </a:p>
          <a:p>
            <a:pPr marL="0" indent="0" algn="just">
              <a:buNone/>
            </a:pPr>
            <a:r>
              <a:rPr lang="en-US" sz="4800" dirty="0">
                <a:latin typeface="+mj-lt"/>
              </a:rPr>
              <a:t>Parking requirements are based on classification of land use and parking is mostly managed administratively by the Zoning Administrator.  Alternative parking requests require a Parking Demand Study and Use Permits are required for exceeding parking maximums.  Special Districts, such as the Downtown District require Parking Management Plans.  </a:t>
            </a:r>
            <a:endParaRPr lang="en-US" sz="4800" dirty="0">
              <a:highlight>
                <a:srgbClr val="FFFF00"/>
              </a:highlight>
              <a:latin typeface="+mj-lt"/>
            </a:endParaRPr>
          </a:p>
          <a:p>
            <a:pPr marL="0" indent="0" algn="just">
              <a:buNone/>
            </a:pPr>
            <a:r>
              <a:rPr lang="en-US" sz="4800" b="1" dirty="0">
                <a:solidFill>
                  <a:srgbClr val="0070C0"/>
                </a:solidFill>
                <a:latin typeface="+mj-lt"/>
              </a:rPr>
              <a:t>Highlights: </a:t>
            </a:r>
          </a:p>
          <a:p>
            <a:pPr marL="457189" lvl="1" indent="0" algn="just">
              <a:buNone/>
            </a:pPr>
            <a:r>
              <a:rPr lang="en-US" sz="4800" b="1" i="1" u="sng" dirty="0">
                <a:latin typeface="+mj-lt"/>
              </a:rPr>
              <a:t>No </a:t>
            </a:r>
            <a:r>
              <a:rPr lang="en-US" sz="4800" b="1" u="sng" dirty="0">
                <a:latin typeface="+mj-lt"/>
              </a:rPr>
              <a:t>Minimum Parking Required for:</a:t>
            </a:r>
            <a:endParaRPr lang="en-US" sz="4800" dirty="0">
              <a:latin typeface="+mj-lt"/>
            </a:endParaRPr>
          </a:p>
          <a:p>
            <a:pPr marL="1371589" lvl="3" indent="-225425" algn="just">
              <a:buFont typeface="+mj-lt"/>
              <a:buAutoNum type="arabicPeriod"/>
            </a:pPr>
            <a:r>
              <a:rPr lang="en-US" sz="4800" dirty="0">
                <a:latin typeface="+mj-lt"/>
              </a:rPr>
              <a:t> N/A </a:t>
            </a:r>
          </a:p>
          <a:p>
            <a:pPr marL="457189" lvl="1" indent="0" algn="just">
              <a:buNone/>
            </a:pPr>
            <a:r>
              <a:rPr lang="en-US" sz="4800" b="1" u="sng" dirty="0">
                <a:latin typeface="+mj-lt"/>
              </a:rPr>
              <a:t>Parking Reductions:</a:t>
            </a:r>
            <a:endParaRPr lang="en-US" sz="4800" dirty="0">
              <a:latin typeface="+mj-lt"/>
            </a:endParaRPr>
          </a:p>
          <a:p>
            <a:pPr marL="1139825" lvl="2" indent="-227013" algn="just">
              <a:buFont typeface="Wingdings" panose="05000000000000000000" pitchFamily="2" charset="2"/>
              <a:buChar char="Ø"/>
            </a:pPr>
            <a:r>
              <a:rPr lang="en-US" sz="4800" dirty="0">
                <a:latin typeface="+mj-lt"/>
              </a:rPr>
              <a:t>Off-Site parking may be used within 1,320 sf of the use </a:t>
            </a:r>
          </a:p>
          <a:p>
            <a:pPr marL="1144588" lvl="2" indent="-231775" algn="just">
              <a:buFont typeface="Wingdings" panose="05000000000000000000" pitchFamily="2" charset="2"/>
              <a:buChar char="Ø"/>
            </a:pPr>
            <a:r>
              <a:rPr lang="en-US" sz="4800" dirty="0">
                <a:latin typeface="+mj-lt"/>
              </a:rPr>
              <a:t>Restaurants, bars, and clubs in Downtown District are exempt from parking requirements for the first 5,000 sf and counted as 1/500 sf thereafter; also net square footage excludes hallways, restrooms, kitchens and storage  areas  (p. 18 - staff report)</a:t>
            </a:r>
          </a:p>
          <a:p>
            <a:pPr marL="457189" lvl="1" indent="0" algn="just">
              <a:buNone/>
            </a:pPr>
            <a:r>
              <a:rPr lang="en-US" sz="4800" b="1" u="sng" dirty="0">
                <a:latin typeface="+mj-lt"/>
              </a:rPr>
              <a:t>Parking Requirements</a:t>
            </a:r>
            <a:r>
              <a:rPr lang="en-US" sz="4800" dirty="0">
                <a:latin typeface="+mj-lt"/>
              </a:rPr>
              <a:t>:</a:t>
            </a:r>
          </a:p>
          <a:p>
            <a:pPr lvl="2" algn="just"/>
            <a:r>
              <a:rPr lang="en-US" sz="4800" dirty="0">
                <a:latin typeface="+mj-lt"/>
              </a:rPr>
              <a:t>Parking as a principal use is prohibited in the Station Area</a:t>
            </a:r>
          </a:p>
          <a:p>
            <a:pPr marL="914377" lvl="2" indent="0" algn="just">
              <a:buNone/>
            </a:pPr>
            <a:endParaRPr lang="en-US" sz="4800" dirty="0">
              <a:latin typeface="+mj-lt"/>
            </a:endParaRPr>
          </a:p>
          <a:p>
            <a:pPr lvl="2" algn="just"/>
            <a:endParaRPr lang="en-US" sz="4800" b="1" dirty="0">
              <a:highlight>
                <a:srgbClr val="FFFF00"/>
              </a:highlight>
              <a:latin typeface="+mj-lt"/>
            </a:endParaRPr>
          </a:p>
          <a:p>
            <a:pPr marL="457189" lvl="1" indent="0" algn="just">
              <a:buNone/>
            </a:pPr>
            <a:endParaRPr lang="en-US" sz="4800" dirty="0">
              <a:latin typeface="+mj-lt"/>
            </a:endParaRPr>
          </a:p>
          <a:p>
            <a:pPr marL="0" indent="0" algn="just">
              <a:buNone/>
            </a:pPr>
            <a:r>
              <a:rPr lang="en-US" sz="48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224935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400051" y="227688"/>
            <a:ext cx="7886700" cy="537242"/>
          </a:xfrm>
        </p:spPr>
        <p:txBody>
          <a:bodyPr>
            <a:normAutofit/>
          </a:bodyPr>
          <a:lstStyle/>
          <a:p>
            <a:r>
              <a:rPr lang="en-US" sz="2400" dirty="0"/>
              <a:t> Summary/Findings</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16</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400050" y="585101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907961"/>
            <a:ext cx="8306601" cy="4307984"/>
          </a:xfrm>
        </p:spPr>
        <p:txBody>
          <a:bodyPr>
            <a:normAutofit/>
          </a:bodyPr>
          <a:lstStyle/>
          <a:p>
            <a:pPr marL="0" indent="0">
              <a:buNone/>
            </a:pPr>
            <a:endParaRPr lang="en-US" sz="2200" dirty="0"/>
          </a:p>
          <a:p>
            <a:pPr algn="just"/>
            <a:r>
              <a:rPr lang="en-US" sz="2200" dirty="0"/>
              <a:t>Allowances for parking reductions are typically greatest for uses located  within the nearest proximity to transit.</a:t>
            </a:r>
          </a:p>
          <a:p>
            <a:pPr algn="just"/>
            <a:r>
              <a:rPr lang="en-US" sz="2200" b="1" i="1" dirty="0"/>
              <a:t>No</a:t>
            </a:r>
            <a:r>
              <a:rPr lang="en-US" sz="2200" dirty="0"/>
              <a:t> parking minimums are predominately used in a few specific areas with well established transit nearby, and within specific land use categories; and, also include techniques to manage the parking demand and supply.</a:t>
            </a:r>
          </a:p>
          <a:p>
            <a:pPr algn="just"/>
            <a:r>
              <a:rPr lang="en-US" sz="2200" dirty="0"/>
              <a:t>Parking reductions are incentivized and are based on stated community vision statements and goals articulated in general plans.</a:t>
            </a:r>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105979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p:txBody>
          <a:bodyPr>
            <a:normAutofit/>
          </a:bodyPr>
          <a:lstStyle/>
          <a:p>
            <a:r>
              <a:rPr lang="en-US" sz="2200" dirty="0"/>
              <a:t>Parking Code Amendment webpage </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17</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16395" y="5851018"/>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1060883"/>
            <a:ext cx="8306601" cy="4026272"/>
          </a:xfrm>
        </p:spPr>
        <p:txBody>
          <a:bodyPr>
            <a:normAutofit/>
          </a:bodyPr>
          <a:lstStyle/>
          <a:p>
            <a:pPr marL="0" indent="0">
              <a:buNone/>
            </a:pPr>
            <a:r>
              <a:rPr lang="en-US" dirty="0">
                <a:latin typeface="+mn-lt"/>
              </a:rPr>
              <a:t>Webpage:</a:t>
            </a:r>
          </a:p>
          <a:p>
            <a:r>
              <a:rPr lang="en-US" dirty="0">
                <a:hlinkClick r:id="rId3">
                  <a:extLst>
                    <a:ext uri="{A12FA001-AC4F-418D-AE19-62706E023703}">
                      <ahyp:hlinkClr xmlns:ahyp="http://schemas.microsoft.com/office/drawing/2018/hyperlinkcolor" val="tx"/>
                    </a:ext>
                  </a:extLst>
                </a:hlinkClick>
              </a:rPr>
              <a:t>https://dallascityhall.com/departments/sustainabledevelopment/planning/Pages/Code-Amendments.aspx</a:t>
            </a:r>
            <a:endParaRPr lang="en-US" dirty="0"/>
          </a:p>
          <a:p>
            <a:pPr marL="0" indent="0">
              <a:buNone/>
            </a:pPr>
            <a:endParaRPr lang="en-US" sz="1600" dirty="0"/>
          </a:p>
          <a:p>
            <a:r>
              <a:rPr lang="en-US" dirty="0">
                <a:latin typeface="+mn-lt"/>
              </a:rPr>
              <a:t>Interested Parties can signup at </a:t>
            </a:r>
            <a:r>
              <a:rPr lang="en-US" sz="1800" dirty="0">
                <a:hlinkClick r:id="rId4"/>
              </a:rPr>
              <a:t>parkingcode@dallascityhall.com</a:t>
            </a:r>
            <a:endParaRPr lang="en-US" sz="1800" dirty="0"/>
          </a:p>
          <a:p>
            <a:pPr marL="0" indent="0">
              <a:buNone/>
            </a:pPr>
            <a:endParaRPr lang="en-US" sz="16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26415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18</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16395" y="5838139"/>
            <a:ext cx="6792393" cy="359778"/>
          </a:xfrm>
        </p:spPr>
        <p:txBody>
          <a:bodyPr/>
          <a:lstStyle/>
          <a:p>
            <a:r>
              <a:rPr lang="en-US" dirty="0"/>
              <a:t>D190-002</a:t>
            </a:r>
          </a:p>
          <a:p>
            <a:endParaRPr lang="en-US" dirty="0"/>
          </a:p>
        </p:txBody>
      </p:sp>
      <p:pic>
        <p:nvPicPr>
          <p:cNvPr id="9" name="Picture 8" descr="A screenshot of a social media post&#10;&#10;Description automatically generated">
            <a:extLst>
              <a:ext uri="{FF2B5EF4-FFF2-40B4-BE49-F238E27FC236}">
                <a16:creationId xmlns:a16="http://schemas.microsoft.com/office/drawing/2014/main" id="{56F44F8A-DC86-4030-87D0-C4225260F83F}"/>
              </a:ext>
            </a:extLst>
          </p:cNvPr>
          <p:cNvPicPr>
            <a:picLocks noChangeAspect="1"/>
          </p:cNvPicPr>
          <p:nvPr/>
        </p:nvPicPr>
        <p:blipFill rotWithShape="1">
          <a:blip r:embed="rId3">
            <a:extLst>
              <a:ext uri="{28A0092B-C50C-407E-A947-70E740481C1C}">
                <a14:useLocalDpi xmlns:a14="http://schemas.microsoft.com/office/drawing/2010/main" val="0"/>
              </a:ext>
            </a:extLst>
          </a:blip>
          <a:srcRect t="3468" b="8969"/>
          <a:stretch/>
        </p:blipFill>
        <p:spPr>
          <a:xfrm>
            <a:off x="-19204" y="34431"/>
            <a:ext cx="9163040" cy="5348930"/>
          </a:xfrm>
          <a:prstGeom prst="rect">
            <a:avLst/>
          </a:prstGeom>
        </p:spPr>
      </p:pic>
    </p:spTree>
    <p:extLst>
      <p:ext uri="{BB962C8B-B14F-4D97-AF65-F5344CB8AC3E}">
        <p14:creationId xmlns:p14="http://schemas.microsoft.com/office/powerpoint/2010/main" val="374690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555"/>
            <a:ext cx="6766035" cy="1029812"/>
          </a:xfrm>
        </p:spPr>
        <p:txBody>
          <a:bodyPr/>
          <a:lstStyle/>
          <a:p>
            <a:r>
              <a:rPr lang="en-US" sz="3200" dirty="0"/>
              <a:t>Z190-002</a:t>
            </a:r>
            <a:br>
              <a:rPr lang="en-US" sz="3200" dirty="0"/>
            </a:br>
            <a:r>
              <a:rPr lang="en-US" sz="3200" dirty="0"/>
              <a:t>Parking </a:t>
            </a:r>
          </a:p>
        </p:txBody>
      </p:sp>
      <p:sp>
        <p:nvSpPr>
          <p:cNvPr id="3" name="Subtitle 2"/>
          <p:cNvSpPr>
            <a:spLocks noGrp="1"/>
          </p:cNvSpPr>
          <p:nvPr>
            <p:ph type="subTitle" idx="1"/>
          </p:nvPr>
        </p:nvSpPr>
        <p:spPr>
          <a:xfrm>
            <a:off x="685800" y="3741210"/>
            <a:ext cx="4994738" cy="1655762"/>
          </a:xfrm>
        </p:spPr>
        <p:txBody>
          <a:bodyPr>
            <a:normAutofit/>
          </a:bodyPr>
          <a:lstStyle/>
          <a:p>
            <a:r>
              <a:rPr lang="en-US" dirty="0"/>
              <a:t>Sustainable Development and Construction</a:t>
            </a:r>
          </a:p>
          <a:p>
            <a:endParaRPr lang="en-US" dirty="0"/>
          </a:p>
        </p:txBody>
      </p:sp>
      <p:sp>
        <p:nvSpPr>
          <p:cNvPr id="4" name="Text Placeholder 3"/>
          <p:cNvSpPr>
            <a:spLocks noGrp="1"/>
          </p:cNvSpPr>
          <p:nvPr>
            <p:ph type="body" sz="quarter" idx="10"/>
          </p:nvPr>
        </p:nvSpPr>
        <p:spPr/>
        <p:txBody>
          <a:bodyPr>
            <a:normAutofit fontScale="85000" lnSpcReduction="10000"/>
          </a:bodyPr>
          <a:lstStyle/>
          <a:p>
            <a:r>
              <a:rPr lang="en-US" dirty="0"/>
              <a:t>Zoning Ordinance Advisory Committee (ZOAC)</a:t>
            </a:r>
          </a:p>
          <a:p>
            <a:r>
              <a:rPr lang="en-US" dirty="0"/>
              <a:t>7.9.2020</a:t>
            </a:r>
          </a:p>
        </p:txBody>
      </p:sp>
    </p:spTree>
    <p:extLst>
      <p:ext uri="{BB962C8B-B14F-4D97-AF65-F5344CB8AC3E}">
        <p14:creationId xmlns:p14="http://schemas.microsoft.com/office/powerpoint/2010/main" val="201620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88F8-0341-4C25-ABEE-57627FEF9E7C}"/>
              </a:ext>
            </a:extLst>
          </p:cNvPr>
          <p:cNvSpPr>
            <a:spLocks noGrp="1"/>
          </p:cNvSpPr>
          <p:nvPr>
            <p:ph type="title"/>
          </p:nvPr>
        </p:nvSpPr>
        <p:spPr>
          <a:xfrm>
            <a:off x="400051" y="247005"/>
            <a:ext cx="7886700" cy="537242"/>
          </a:xfrm>
        </p:spPr>
        <p:txBody>
          <a:bodyPr>
            <a:normAutofit fontScale="90000"/>
          </a:bodyPr>
          <a:lstStyle/>
          <a:p>
            <a:br>
              <a:rPr lang="en-US" sz="2800" dirty="0"/>
            </a:br>
            <a:r>
              <a:rPr lang="en-US" sz="2400" dirty="0"/>
              <a:t>Background </a:t>
            </a:r>
            <a:br>
              <a:rPr lang="en-US" sz="2400" dirty="0"/>
            </a:br>
            <a:endParaRPr lang="en-US" sz="2400" dirty="0"/>
          </a:p>
        </p:txBody>
      </p:sp>
      <p:sp>
        <p:nvSpPr>
          <p:cNvPr id="3" name="Content Placeholder 2">
            <a:extLst>
              <a:ext uri="{FF2B5EF4-FFF2-40B4-BE49-F238E27FC236}">
                <a16:creationId xmlns:a16="http://schemas.microsoft.com/office/drawing/2014/main" id="{0D48F369-370A-4E15-88B8-8A8E1AE57355}"/>
              </a:ext>
            </a:extLst>
          </p:cNvPr>
          <p:cNvSpPr>
            <a:spLocks noGrp="1"/>
          </p:cNvSpPr>
          <p:nvPr>
            <p:ph idx="1"/>
          </p:nvPr>
        </p:nvSpPr>
        <p:spPr>
          <a:xfrm>
            <a:off x="400050" y="914401"/>
            <a:ext cx="8306601" cy="4325816"/>
          </a:xfrm>
        </p:spPr>
        <p:txBody>
          <a:bodyPr>
            <a:normAutofit fontScale="92500" lnSpcReduction="10000"/>
          </a:bodyPr>
          <a:lstStyle/>
          <a:p>
            <a:pPr algn="just">
              <a:tabLst>
                <a:tab pos="527685" algn="l"/>
                <a:tab pos="528320" algn="l"/>
              </a:tabLst>
            </a:pPr>
            <a:r>
              <a:rPr lang="en-US" sz="2400" dirty="0"/>
              <a:t>On September 5, 2019, City Plan Commission authorized a public hearing to consider amending Chapters 51 and 51A of the Dallas Development Code, </a:t>
            </a:r>
            <a:r>
              <a:rPr lang="en-US" sz="2400" u="sng" dirty="0"/>
              <a:t>with consideration to be given to amending off-street parking and loading requirements including, but not limited to, hotel, restaurant, multifamily, and alcoholic beverage establishment uses, and transit-oriented development</a:t>
            </a:r>
            <a:r>
              <a:rPr lang="en-US" sz="2400" dirty="0"/>
              <a:t>.</a:t>
            </a:r>
          </a:p>
          <a:p>
            <a:pPr algn="just">
              <a:tabLst>
                <a:tab pos="527685" algn="l"/>
                <a:tab pos="528320" algn="l"/>
              </a:tabLst>
            </a:pPr>
            <a:endParaRPr lang="en-US" sz="2400" dirty="0"/>
          </a:p>
          <a:p>
            <a:pPr algn="just">
              <a:tabLst>
                <a:tab pos="527685" algn="l"/>
                <a:tab pos="528320" algn="l"/>
              </a:tabLst>
            </a:pPr>
            <a:r>
              <a:rPr lang="en-US" sz="2400" dirty="0"/>
              <a:t>ZOAC briefings:</a:t>
            </a:r>
          </a:p>
          <a:p>
            <a:pPr lvl="1" algn="just">
              <a:tabLst>
                <a:tab pos="527685" algn="l"/>
                <a:tab pos="528320" algn="l"/>
              </a:tabLst>
            </a:pPr>
            <a:r>
              <a:rPr lang="en-US" dirty="0"/>
              <a:t>3.5.2020</a:t>
            </a:r>
          </a:p>
          <a:p>
            <a:pPr lvl="1" algn="just">
              <a:tabLst>
                <a:tab pos="527685" algn="l"/>
                <a:tab pos="528320" algn="l"/>
              </a:tabLst>
            </a:pPr>
            <a:r>
              <a:rPr lang="en-US" dirty="0"/>
              <a:t>6.18.2020 </a:t>
            </a:r>
          </a:p>
          <a:p>
            <a:pPr lvl="1" algn="just">
              <a:tabLst>
                <a:tab pos="527685" algn="l"/>
                <a:tab pos="528320" algn="l"/>
              </a:tabLst>
            </a:pPr>
            <a:r>
              <a:rPr lang="en-US" dirty="0"/>
              <a:t>7.9.2020</a:t>
            </a:r>
          </a:p>
          <a:p>
            <a:pPr lvl="1" algn="just">
              <a:tabLst>
                <a:tab pos="527685" algn="l"/>
                <a:tab pos="528320" algn="l"/>
              </a:tabLst>
            </a:pPr>
            <a:r>
              <a:rPr lang="en-US" dirty="0"/>
              <a:t>8.6.2020</a:t>
            </a:r>
          </a:p>
          <a:p>
            <a:pPr marL="0" indent="0">
              <a:buNone/>
            </a:pPr>
            <a:endParaRPr lang="en-US" dirty="0"/>
          </a:p>
        </p:txBody>
      </p:sp>
      <p:sp>
        <p:nvSpPr>
          <p:cNvPr id="4" name="Content Placeholder 3">
            <a:extLst>
              <a:ext uri="{FF2B5EF4-FFF2-40B4-BE49-F238E27FC236}">
                <a16:creationId xmlns:a16="http://schemas.microsoft.com/office/drawing/2014/main" id="{16523DB8-ED5A-4ECE-87AD-822854069953}"/>
              </a:ext>
            </a:extLst>
          </p:cNvPr>
          <p:cNvSpPr>
            <a:spLocks noGrp="1"/>
          </p:cNvSpPr>
          <p:nvPr>
            <p:ph idx="13"/>
          </p:nvPr>
        </p:nvSpPr>
        <p:spPr/>
        <p:txBody>
          <a:bodyPr/>
          <a:lstStyle/>
          <a:p>
            <a:r>
              <a:rPr lang="en-US" dirty="0"/>
              <a:t>D190-002</a:t>
            </a:r>
          </a:p>
        </p:txBody>
      </p:sp>
      <p:sp>
        <p:nvSpPr>
          <p:cNvPr id="5" name="Slide Number Placeholder 3">
            <a:extLst>
              <a:ext uri="{FF2B5EF4-FFF2-40B4-BE49-F238E27FC236}">
                <a16:creationId xmlns:a16="http://schemas.microsoft.com/office/drawing/2014/main" id="{7E8D7B56-F9DD-4547-87ED-62752CF9377B}"/>
              </a:ext>
            </a:extLst>
          </p:cNvPr>
          <p:cNvSpPr>
            <a:spLocks noGrp="1"/>
          </p:cNvSpPr>
          <p:nvPr>
            <p:ph type="sldNum" sz="quarter" idx="12"/>
          </p:nvPr>
        </p:nvSpPr>
        <p:spPr>
          <a:xfrm>
            <a:off x="6649251" y="4941391"/>
            <a:ext cx="2057400" cy="365125"/>
          </a:xfrm>
        </p:spPr>
        <p:txBody>
          <a:bodyPr/>
          <a:lstStyle/>
          <a:p>
            <a:fld id="{854B37C7-F194-489A-ABE0-63489D6B291D}" type="slidenum">
              <a:rPr lang="en-US" smtClean="0"/>
              <a:t>2</a:t>
            </a:fld>
            <a:endParaRPr lang="en-US" dirty="0"/>
          </a:p>
        </p:txBody>
      </p:sp>
    </p:spTree>
    <p:extLst>
      <p:ext uri="{BB962C8B-B14F-4D97-AF65-F5344CB8AC3E}">
        <p14:creationId xmlns:p14="http://schemas.microsoft.com/office/powerpoint/2010/main" val="426829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400051" y="221249"/>
            <a:ext cx="7886700" cy="537242"/>
          </a:xfrm>
        </p:spPr>
        <p:txBody>
          <a:bodyPr>
            <a:normAutofit/>
          </a:bodyPr>
          <a:lstStyle/>
          <a:p>
            <a:r>
              <a:rPr lang="en-US" sz="2400" dirty="0"/>
              <a:t>Index Cities/Other Cities Research </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3</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16220" y="5806749"/>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557481" y="1060883"/>
            <a:ext cx="3905050" cy="4245633"/>
          </a:xfrm>
        </p:spPr>
        <p:txBody>
          <a:bodyPr>
            <a:normAutofit/>
          </a:bodyPr>
          <a:lstStyle/>
          <a:p>
            <a:pPr algn="just"/>
            <a:r>
              <a:rPr lang="en-US" sz="2400" dirty="0"/>
              <a:t>Austin</a:t>
            </a:r>
          </a:p>
          <a:p>
            <a:pPr algn="just"/>
            <a:r>
              <a:rPr lang="en-US" sz="2400" dirty="0"/>
              <a:t>Baltimore</a:t>
            </a:r>
          </a:p>
          <a:p>
            <a:pPr algn="just"/>
            <a:r>
              <a:rPr lang="en-US" sz="2400" dirty="0"/>
              <a:t>Boston</a:t>
            </a:r>
          </a:p>
          <a:p>
            <a:pPr algn="just"/>
            <a:r>
              <a:rPr lang="en-US" sz="2400" dirty="0"/>
              <a:t>Columbus</a:t>
            </a:r>
          </a:p>
          <a:p>
            <a:pPr algn="just"/>
            <a:r>
              <a:rPr lang="en-US" sz="2400" dirty="0"/>
              <a:t>El Paso</a:t>
            </a:r>
          </a:p>
          <a:p>
            <a:pPr algn="just"/>
            <a:r>
              <a:rPr lang="en-US" sz="2400" dirty="0"/>
              <a:t>Fort Worth</a:t>
            </a:r>
          </a:p>
          <a:p>
            <a:pPr algn="just"/>
            <a:r>
              <a:rPr lang="en-US" sz="2400" dirty="0"/>
              <a:t>Houston</a:t>
            </a:r>
          </a:p>
          <a:p>
            <a:pPr algn="just"/>
            <a:r>
              <a:rPr lang="en-US" sz="2400" dirty="0"/>
              <a:t>Philadelphia</a:t>
            </a:r>
          </a:p>
          <a:p>
            <a:pPr algn="just"/>
            <a:endParaRPr lang="en-US" dirty="0"/>
          </a:p>
        </p:txBody>
      </p:sp>
      <p:sp>
        <p:nvSpPr>
          <p:cNvPr id="6" name="Content Placeholder 7">
            <a:extLst>
              <a:ext uri="{FF2B5EF4-FFF2-40B4-BE49-F238E27FC236}">
                <a16:creationId xmlns:a16="http://schemas.microsoft.com/office/drawing/2014/main" id="{5EE8684E-08EA-48C0-AFD1-617A155E82E2}"/>
              </a:ext>
            </a:extLst>
          </p:cNvPr>
          <p:cNvSpPr txBox="1">
            <a:spLocks/>
          </p:cNvSpPr>
          <p:nvPr/>
        </p:nvSpPr>
        <p:spPr>
          <a:xfrm>
            <a:off x="3712417" y="1051251"/>
            <a:ext cx="5431583" cy="424563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6699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Phoenix</a:t>
            </a:r>
          </a:p>
          <a:p>
            <a:r>
              <a:rPr lang="en-US" sz="2400" dirty="0"/>
              <a:t>Tempe, Arizona</a:t>
            </a:r>
          </a:p>
          <a:p>
            <a:r>
              <a:rPr lang="en-US" sz="2400" dirty="0"/>
              <a:t>Portland</a:t>
            </a:r>
          </a:p>
          <a:p>
            <a:r>
              <a:rPr lang="en-US" sz="2400" dirty="0"/>
              <a:t>San Diego</a:t>
            </a:r>
          </a:p>
          <a:p>
            <a:r>
              <a:rPr lang="en-US" sz="2400" dirty="0"/>
              <a:t>San Jose</a:t>
            </a:r>
          </a:p>
          <a:p>
            <a:r>
              <a:rPr lang="en-US" sz="2400" dirty="0"/>
              <a:t>San Antonio</a:t>
            </a:r>
          </a:p>
          <a:p>
            <a:r>
              <a:rPr lang="en-US" sz="2400" dirty="0"/>
              <a:t>Seattle</a:t>
            </a:r>
          </a:p>
          <a:p>
            <a:r>
              <a:rPr lang="en-US" sz="2400" dirty="0"/>
              <a:t>San Francisco, Edmonton, Minneapolis</a:t>
            </a:r>
          </a:p>
        </p:txBody>
      </p:sp>
      <p:sp>
        <p:nvSpPr>
          <p:cNvPr id="7" name="Content Placeholder 7">
            <a:extLst>
              <a:ext uri="{FF2B5EF4-FFF2-40B4-BE49-F238E27FC236}">
                <a16:creationId xmlns:a16="http://schemas.microsoft.com/office/drawing/2014/main" id="{48501D84-D748-4738-ADAB-D2410A615914}"/>
              </a:ext>
            </a:extLst>
          </p:cNvPr>
          <p:cNvSpPr txBox="1">
            <a:spLocks/>
          </p:cNvSpPr>
          <p:nvPr/>
        </p:nvSpPr>
        <p:spPr>
          <a:xfrm>
            <a:off x="5749601" y="1070515"/>
            <a:ext cx="3114480" cy="424563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6699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73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400050" y="157851"/>
            <a:ext cx="7886700" cy="537242"/>
          </a:xfrm>
        </p:spPr>
        <p:txBody>
          <a:bodyPr>
            <a:normAutofit/>
          </a:bodyPr>
          <a:lstStyle/>
          <a:p>
            <a:r>
              <a:rPr lang="en-US" sz="2400" dirty="0"/>
              <a:t>Parking Regulations  </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4</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94657"/>
            <a:ext cx="8306601" cy="4311816"/>
          </a:xfrm>
        </p:spPr>
        <p:txBody>
          <a:bodyPr>
            <a:normAutofit/>
          </a:bodyPr>
          <a:lstStyle/>
          <a:p>
            <a:pPr marL="0" indent="0" algn="just">
              <a:buNone/>
            </a:pPr>
            <a:r>
              <a:rPr lang="en-US" sz="2200" dirty="0"/>
              <a:t>Parking is generally regulated by municipalities in one or more of the following four ways:</a:t>
            </a:r>
          </a:p>
          <a:p>
            <a:pPr marL="0" indent="0" algn="just">
              <a:buNone/>
            </a:pPr>
            <a:endParaRPr lang="en-US" sz="2200" dirty="0"/>
          </a:p>
          <a:p>
            <a:pPr algn="just"/>
            <a:r>
              <a:rPr lang="en-US" sz="2200" u="sng" dirty="0"/>
              <a:t>Minimum Parking Requirements</a:t>
            </a:r>
            <a:r>
              <a:rPr lang="en-US" sz="2200" dirty="0"/>
              <a:t> – the City determines the number of parking spaces that must be provided either are based on  land uses and/or zoning or special districts, or</a:t>
            </a:r>
          </a:p>
          <a:p>
            <a:pPr algn="just"/>
            <a:r>
              <a:rPr lang="en-US" sz="2200" u="sng" dirty="0"/>
              <a:t>Open Option Parking</a:t>
            </a:r>
            <a:r>
              <a:rPr lang="en-US" sz="2200" dirty="0"/>
              <a:t> – Businesses and homeowners can choose the amount of parking they provide, or </a:t>
            </a:r>
          </a:p>
          <a:p>
            <a:pPr algn="just"/>
            <a:r>
              <a:rPr lang="en-US" sz="2200" u="sng" dirty="0"/>
              <a:t>Maximum Parking Requirements</a:t>
            </a:r>
            <a:r>
              <a:rPr lang="en-US" sz="2200" dirty="0"/>
              <a:t> – the City sets a limit on the number of parking spaces that can be provided, or </a:t>
            </a:r>
          </a:p>
          <a:p>
            <a:pPr algn="just"/>
            <a:r>
              <a:rPr lang="en-US" sz="2400" dirty="0"/>
              <a:t>A combination of one or more</a:t>
            </a:r>
          </a:p>
          <a:p>
            <a:pPr marL="0" indent="0">
              <a:buNone/>
            </a:pPr>
            <a:endParaRPr lang="en-US" sz="2200" dirty="0"/>
          </a:p>
          <a:p>
            <a:pPr lvl="2"/>
            <a:endParaRPr lang="en-US" sz="1400" dirty="0"/>
          </a:p>
          <a:p>
            <a:pPr marL="457189" lvl="1" indent="0">
              <a:buNone/>
            </a:pPr>
            <a:endParaRPr lang="en-US" sz="1800" dirty="0"/>
          </a:p>
          <a:p>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62700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400050" y="157851"/>
            <a:ext cx="7886700" cy="537242"/>
          </a:xfrm>
        </p:spPr>
        <p:txBody>
          <a:bodyPr>
            <a:normAutofit/>
          </a:bodyPr>
          <a:lstStyle/>
          <a:p>
            <a:r>
              <a:rPr lang="en-US" sz="2400" dirty="0"/>
              <a:t>Overview  </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5</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695094"/>
            <a:ext cx="8306601" cy="4669386"/>
          </a:xfrm>
        </p:spPr>
        <p:txBody>
          <a:bodyPr>
            <a:normAutofit fontScale="25000" lnSpcReduction="20000"/>
          </a:bodyPr>
          <a:lstStyle/>
          <a:p>
            <a:pPr marL="0" indent="0">
              <a:buNone/>
            </a:pPr>
            <a:endParaRPr lang="en-US" sz="2200" dirty="0"/>
          </a:p>
          <a:p>
            <a:pPr algn="just">
              <a:buFont typeface="Wingdings" panose="05000000000000000000" pitchFamily="2" charset="2"/>
              <a:buChar char="Ø"/>
            </a:pPr>
            <a:r>
              <a:rPr lang="en-US" sz="6400" b="1" dirty="0">
                <a:latin typeface="+mj-lt"/>
              </a:rPr>
              <a:t>18</a:t>
            </a:r>
            <a:r>
              <a:rPr lang="en-US" sz="6400" dirty="0">
                <a:latin typeface="+mj-lt"/>
              </a:rPr>
              <a:t> </a:t>
            </a:r>
            <a:r>
              <a:rPr lang="en-US" sz="6400" b="1" dirty="0">
                <a:latin typeface="+mj-lt"/>
              </a:rPr>
              <a:t>out of 19 </a:t>
            </a:r>
            <a:r>
              <a:rPr lang="en-US" sz="6400" dirty="0">
                <a:latin typeface="+mj-lt"/>
              </a:rPr>
              <a:t>cities researched with minimum parking requirements</a:t>
            </a:r>
          </a:p>
          <a:p>
            <a:pPr marL="0" indent="0" algn="just">
              <a:lnSpc>
                <a:spcPct val="120000"/>
              </a:lnSpc>
              <a:spcBef>
                <a:spcPts val="0"/>
              </a:spcBef>
              <a:buNone/>
            </a:pPr>
            <a:endParaRPr lang="en-US" sz="6400" dirty="0">
              <a:latin typeface="+mj-lt"/>
            </a:endParaRPr>
          </a:p>
          <a:p>
            <a:pPr marL="457189" lvl="1" indent="0" algn="just">
              <a:buNone/>
            </a:pPr>
            <a:r>
              <a:rPr lang="en-US" sz="6400" dirty="0">
                <a:solidFill>
                  <a:srgbClr val="0070C0"/>
                </a:solidFill>
                <a:latin typeface="+mj-lt"/>
              </a:rPr>
              <a:t>Atlanta </a:t>
            </a:r>
            <a:r>
              <a:rPr lang="en-US" sz="6400" dirty="0">
                <a:solidFill>
                  <a:schemeClr val="accent2"/>
                </a:solidFill>
                <a:latin typeface="+mj-lt"/>
              </a:rPr>
              <a:t>•</a:t>
            </a:r>
            <a:r>
              <a:rPr lang="en-US" sz="6400" dirty="0">
                <a:solidFill>
                  <a:srgbClr val="0070C0"/>
                </a:solidFill>
                <a:latin typeface="+mj-lt"/>
              </a:rPr>
              <a:t> Austin</a:t>
            </a:r>
            <a:r>
              <a:rPr lang="en-US" sz="6400" dirty="0">
                <a:solidFill>
                  <a:schemeClr val="accent2"/>
                </a:solidFill>
                <a:latin typeface="+mj-lt"/>
              </a:rPr>
              <a:t> • </a:t>
            </a:r>
            <a:r>
              <a:rPr lang="en-US" sz="6400" dirty="0">
                <a:solidFill>
                  <a:srgbClr val="0070C0"/>
                </a:solidFill>
                <a:latin typeface="+mj-lt"/>
              </a:rPr>
              <a:t>Baltimore </a:t>
            </a:r>
            <a:r>
              <a:rPr lang="en-US" sz="6400" dirty="0">
                <a:solidFill>
                  <a:schemeClr val="accent2"/>
                </a:solidFill>
                <a:latin typeface="+mj-lt"/>
              </a:rPr>
              <a:t>• </a:t>
            </a:r>
            <a:r>
              <a:rPr lang="en-US" sz="6400" dirty="0">
                <a:solidFill>
                  <a:srgbClr val="0070C0"/>
                </a:solidFill>
                <a:latin typeface="+mj-lt"/>
              </a:rPr>
              <a:t>Boston </a:t>
            </a:r>
            <a:r>
              <a:rPr lang="en-US" sz="6400" dirty="0">
                <a:solidFill>
                  <a:schemeClr val="accent2"/>
                </a:solidFill>
                <a:latin typeface="+mj-lt"/>
              </a:rPr>
              <a:t>• </a:t>
            </a:r>
            <a:r>
              <a:rPr lang="en-US" sz="6400" dirty="0">
                <a:solidFill>
                  <a:srgbClr val="0070C0"/>
                </a:solidFill>
                <a:latin typeface="+mj-lt"/>
              </a:rPr>
              <a:t>Columbus </a:t>
            </a:r>
            <a:r>
              <a:rPr lang="en-US" sz="6400" dirty="0">
                <a:solidFill>
                  <a:schemeClr val="accent2"/>
                </a:solidFill>
                <a:latin typeface="+mj-lt"/>
              </a:rPr>
              <a:t>• </a:t>
            </a:r>
            <a:r>
              <a:rPr lang="en-US" sz="6400" dirty="0">
                <a:solidFill>
                  <a:srgbClr val="0070C0"/>
                </a:solidFill>
                <a:latin typeface="+mj-lt"/>
              </a:rPr>
              <a:t>El Paso </a:t>
            </a:r>
            <a:r>
              <a:rPr lang="en-US" sz="6400" dirty="0">
                <a:solidFill>
                  <a:schemeClr val="accent2"/>
                </a:solidFill>
                <a:latin typeface="+mj-lt"/>
              </a:rPr>
              <a:t>•</a:t>
            </a:r>
            <a:r>
              <a:rPr lang="en-US" sz="6400" dirty="0">
                <a:solidFill>
                  <a:srgbClr val="0070C0"/>
                </a:solidFill>
                <a:latin typeface="+mj-lt"/>
              </a:rPr>
              <a:t> Fort Worth</a:t>
            </a:r>
            <a:r>
              <a:rPr lang="en-US" sz="6400" dirty="0">
                <a:solidFill>
                  <a:schemeClr val="accent2"/>
                </a:solidFill>
                <a:latin typeface="+mj-lt"/>
              </a:rPr>
              <a:t> • </a:t>
            </a:r>
            <a:r>
              <a:rPr lang="en-US" sz="6400" dirty="0">
                <a:solidFill>
                  <a:srgbClr val="0070C0"/>
                </a:solidFill>
                <a:latin typeface="+mj-lt"/>
              </a:rPr>
              <a:t>Houston</a:t>
            </a:r>
            <a:r>
              <a:rPr lang="en-US" sz="6400" dirty="0">
                <a:solidFill>
                  <a:schemeClr val="accent2"/>
                </a:solidFill>
                <a:latin typeface="+mj-lt"/>
              </a:rPr>
              <a:t> • </a:t>
            </a:r>
            <a:r>
              <a:rPr lang="en-US" sz="6400" dirty="0">
                <a:solidFill>
                  <a:srgbClr val="0070C0"/>
                </a:solidFill>
                <a:latin typeface="+mj-lt"/>
              </a:rPr>
              <a:t>Minneapolis</a:t>
            </a:r>
            <a:r>
              <a:rPr lang="en-US" sz="6400" dirty="0">
                <a:solidFill>
                  <a:schemeClr val="accent2"/>
                </a:solidFill>
                <a:latin typeface="+mj-lt"/>
              </a:rPr>
              <a:t> • </a:t>
            </a:r>
            <a:r>
              <a:rPr lang="en-US" sz="6400" dirty="0">
                <a:solidFill>
                  <a:srgbClr val="0070C0"/>
                </a:solidFill>
                <a:latin typeface="+mj-lt"/>
              </a:rPr>
              <a:t>Philadelphia </a:t>
            </a:r>
            <a:r>
              <a:rPr lang="en-US" sz="6400" dirty="0">
                <a:solidFill>
                  <a:schemeClr val="accent2"/>
                </a:solidFill>
                <a:latin typeface="+mj-lt"/>
              </a:rPr>
              <a:t>• </a:t>
            </a:r>
            <a:r>
              <a:rPr lang="en-US" sz="6400" dirty="0">
                <a:solidFill>
                  <a:srgbClr val="0070C0"/>
                </a:solidFill>
                <a:latin typeface="+mj-lt"/>
              </a:rPr>
              <a:t>Phoenix </a:t>
            </a:r>
            <a:r>
              <a:rPr lang="en-US" sz="6400" dirty="0">
                <a:solidFill>
                  <a:schemeClr val="accent2"/>
                </a:solidFill>
                <a:latin typeface="+mj-lt"/>
              </a:rPr>
              <a:t>•</a:t>
            </a:r>
            <a:r>
              <a:rPr lang="en-US" sz="6400" dirty="0">
                <a:solidFill>
                  <a:srgbClr val="0070C0"/>
                </a:solidFill>
                <a:latin typeface="+mj-lt"/>
              </a:rPr>
              <a:t> Portland</a:t>
            </a:r>
            <a:r>
              <a:rPr lang="en-US" sz="6400" dirty="0">
                <a:solidFill>
                  <a:schemeClr val="accent2"/>
                </a:solidFill>
                <a:latin typeface="+mj-lt"/>
              </a:rPr>
              <a:t> • </a:t>
            </a:r>
            <a:r>
              <a:rPr lang="en-US" sz="6400" dirty="0">
                <a:solidFill>
                  <a:srgbClr val="0070C0"/>
                </a:solidFill>
                <a:latin typeface="+mj-lt"/>
              </a:rPr>
              <a:t>San Antonio </a:t>
            </a:r>
            <a:r>
              <a:rPr lang="en-US" sz="6400" dirty="0">
                <a:solidFill>
                  <a:schemeClr val="accent2"/>
                </a:solidFill>
                <a:latin typeface="+mj-lt"/>
              </a:rPr>
              <a:t>• </a:t>
            </a:r>
            <a:r>
              <a:rPr lang="en-US" sz="6400" dirty="0">
                <a:solidFill>
                  <a:srgbClr val="0070C0"/>
                </a:solidFill>
                <a:latin typeface="+mj-lt"/>
              </a:rPr>
              <a:t>San Diego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Francisco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Jose </a:t>
            </a:r>
            <a:r>
              <a:rPr lang="en-US" sz="6400" dirty="0">
                <a:solidFill>
                  <a:schemeClr val="accent2"/>
                </a:solidFill>
                <a:latin typeface="+mj-lt"/>
              </a:rPr>
              <a:t>• </a:t>
            </a:r>
            <a:r>
              <a:rPr lang="en-US" sz="6400" dirty="0">
                <a:solidFill>
                  <a:srgbClr val="0070C0"/>
                </a:solidFill>
                <a:latin typeface="+mj-lt"/>
              </a:rPr>
              <a:t>Seattle </a:t>
            </a:r>
            <a:r>
              <a:rPr lang="en-US" sz="6400" dirty="0">
                <a:solidFill>
                  <a:schemeClr val="accent2"/>
                </a:solidFill>
                <a:latin typeface="+mj-lt"/>
              </a:rPr>
              <a:t>• </a:t>
            </a:r>
            <a:r>
              <a:rPr lang="en-US" sz="6400" dirty="0">
                <a:solidFill>
                  <a:srgbClr val="0070C0"/>
                </a:solidFill>
                <a:latin typeface="+mj-lt"/>
              </a:rPr>
              <a:t>Tempe</a:t>
            </a:r>
          </a:p>
          <a:p>
            <a:pPr marL="0" indent="0" algn="just">
              <a:lnSpc>
                <a:spcPct val="120000"/>
              </a:lnSpc>
              <a:spcBef>
                <a:spcPts val="0"/>
              </a:spcBef>
              <a:buNone/>
            </a:pPr>
            <a:endParaRPr lang="en-US" sz="6400" dirty="0">
              <a:latin typeface="+mj-lt"/>
            </a:endParaRPr>
          </a:p>
          <a:p>
            <a:pPr algn="just">
              <a:buFont typeface="Wingdings" panose="05000000000000000000" pitchFamily="2" charset="2"/>
              <a:buChar char="Ø"/>
            </a:pPr>
            <a:r>
              <a:rPr lang="en-US" sz="6400" b="1" dirty="0">
                <a:latin typeface="+mj-lt"/>
              </a:rPr>
              <a:t>16</a:t>
            </a:r>
            <a:r>
              <a:rPr lang="en-US" sz="6400" dirty="0">
                <a:latin typeface="+mj-lt"/>
              </a:rPr>
              <a:t> </a:t>
            </a:r>
            <a:r>
              <a:rPr lang="en-US" sz="6400" b="1" dirty="0">
                <a:latin typeface="+mj-lt"/>
              </a:rPr>
              <a:t>out of 19 </a:t>
            </a:r>
            <a:r>
              <a:rPr lang="en-US" sz="6400" dirty="0">
                <a:latin typeface="+mj-lt"/>
              </a:rPr>
              <a:t>cities researched with maximum parking requirements </a:t>
            </a:r>
          </a:p>
          <a:p>
            <a:pPr marL="0" indent="0" algn="just">
              <a:lnSpc>
                <a:spcPct val="120000"/>
              </a:lnSpc>
              <a:spcBef>
                <a:spcPts val="0"/>
              </a:spcBef>
              <a:buNone/>
            </a:pPr>
            <a:endParaRPr lang="en-US" sz="6400" dirty="0">
              <a:latin typeface="+mj-lt"/>
            </a:endParaRPr>
          </a:p>
          <a:p>
            <a:pPr marL="457189" lvl="1" indent="0" algn="just">
              <a:buClr>
                <a:schemeClr val="accent2"/>
              </a:buClr>
              <a:buNone/>
            </a:pPr>
            <a:r>
              <a:rPr lang="en-US" sz="6400" dirty="0">
                <a:solidFill>
                  <a:srgbClr val="0070C0"/>
                </a:solidFill>
                <a:latin typeface="+mj-lt"/>
              </a:rPr>
              <a:t>Atlanta </a:t>
            </a:r>
            <a:r>
              <a:rPr lang="en-US" sz="6400" dirty="0">
                <a:solidFill>
                  <a:schemeClr val="accent2"/>
                </a:solidFill>
                <a:latin typeface="+mj-lt"/>
              </a:rPr>
              <a:t>•</a:t>
            </a:r>
            <a:r>
              <a:rPr lang="en-US" sz="6400" dirty="0">
                <a:solidFill>
                  <a:srgbClr val="0070C0"/>
                </a:solidFill>
                <a:latin typeface="+mj-lt"/>
              </a:rPr>
              <a:t> Austin</a:t>
            </a:r>
            <a:r>
              <a:rPr lang="en-US" sz="6400" dirty="0">
                <a:solidFill>
                  <a:schemeClr val="accent2"/>
                </a:solidFill>
                <a:latin typeface="+mj-lt"/>
              </a:rPr>
              <a:t> • </a:t>
            </a:r>
            <a:r>
              <a:rPr lang="en-US" sz="6400" dirty="0">
                <a:solidFill>
                  <a:srgbClr val="0070C0"/>
                </a:solidFill>
                <a:latin typeface="+mj-lt"/>
              </a:rPr>
              <a:t>Baltimore </a:t>
            </a:r>
            <a:r>
              <a:rPr lang="en-US" sz="6400" dirty="0">
                <a:solidFill>
                  <a:schemeClr val="accent2"/>
                </a:solidFill>
                <a:latin typeface="+mj-lt"/>
              </a:rPr>
              <a:t>• </a:t>
            </a:r>
            <a:r>
              <a:rPr lang="en-US" sz="6400" dirty="0">
                <a:solidFill>
                  <a:srgbClr val="0070C0"/>
                </a:solidFill>
                <a:latin typeface="+mj-lt"/>
              </a:rPr>
              <a:t>Boston </a:t>
            </a:r>
            <a:r>
              <a:rPr lang="en-US" sz="6400" dirty="0">
                <a:solidFill>
                  <a:schemeClr val="accent2"/>
                </a:solidFill>
                <a:latin typeface="+mj-lt"/>
              </a:rPr>
              <a:t>• </a:t>
            </a:r>
            <a:r>
              <a:rPr lang="en-US" sz="6400" dirty="0">
                <a:solidFill>
                  <a:srgbClr val="0070C0"/>
                </a:solidFill>
                <a:latin typeface="+mj-lt"/>
              </a:rPr>
              <a:t>Columbus </a:t>
            </a:r>
            <a:r>
              <a:rPr lang="en-US" sz="6400" dirty="0">
                <a:solidFill>
                  <a:schemeClr val="accent2"/>
                </a:solidFill>
                <a:latin typeface="+mj-lt"/>
              </a:rPr>
              <a:t>• </a:t>
            </a:r>
            <a:r>
              <a:rPr lang="en-US" sz="6400" dirty="0">
                <a:solidFill>
                  <a:srgbClr val="0070C0"/>
                </a:solidFill>
                <a:latin typeface="+mj-lt"/>
              </a:rPr>
              <a:t>El Paso </a:t>
            </a:r>
            <a:r>
              <a:rPr lang="en-US" sz="6400" dirty="0">
                <a:solidFill>
                  <a:schemeClr val="accent2"/>
                </a:solidFill>
                <a:latin typeface="+mj-lt"/>
              </a:rPr>
              <a:t>•</a:t>
            </a:r>
            <a:r>
              <a:rPr lang="en-US" sz="6400" dirty="0">
                <a:solidFill>
                  <a:srgbClr val="0070C0"/>
                </a:solidFill>
                <a:latin typeface="+mj-lt"/>
              </a:rPr>
              <a:t> Fort Worth</a:t>
            </a:r>
            <a:r>
              <a:rPr lang="en-US" sz="6400" dirty="0">
                <a:solidFill>
                  <a:schemeClr val="accent2"/>
                </a:solidFill>
                <a:latin typeface="+mj-lt"/>
              </a:rPr>
              <a:t> • </a:t>
            </a:r>
            <a:r>
              <a:rPr lang="en-US" sz="6400" dirty="0">
                <a:solidFill>
                  <a:srgbClr val="0070C0"/>
                </a:solidFill>
                <a:latin typeface="+mj-lt"/>
              </a:rPr>
              <a:t>Minneapolis</a:t>
            </a:r>
            <a:r>
              <a:rPr lang="en-US" sz="6400" dirty="0">
                <a:solidFill>
                  <a:schemeClr val="accent2"/>
                </a:solidFill>
                <a:latin typeface="+mj-lt"/>
              </a:rPr>
              <a:t> • </a:t>
            </a:r>
            <a:r>
              <a:rPr lang="en-US" sz="6400" dirty="0">
                <a:solidFill>
                  <a:srgbClr val="0070C0"/>
                </a:solidFill>
                <a:latin typeface="+mj-lt"/>
              </a:rPr>
              <a:t>Phoenix </a:t>
            </a:r>
            <a:r>
              <a:rPr lang="en-US" sz="6400" dirty="0">
                <a:solidFill>
                  <a:schemeClr val="accent2"/>
                </a:solidFill>
                <a:latin typeface="+mj-lt"/>
              </a:rPr>
              <a:t>•</a:t>
            </a:r>
            <a:r>
              <a:rPr lang="en-US" sz="6400" dirty="0">
                <a:solidFill>
                  <a:srgbClr val="0070C0"/>
                </a:solidFill>
                <a:latin typeface="+mj-lt"/>
              </a:rPr>
              <a:t> Portland</a:t>
            </a:r>
            <a:r>
              <a:rPr lang="en-US" sz="6400" dirty="0">
                <a:solidFill>
                  <a:schemeClr val="accent2"/>
                </a:solidFill>
                <a:latin typeface="+mj-lt"/>
              </a:rPr>
              <a:t> • </a:t>
            </a:r>
            <a:r>
              <a:rPr lang="en-US" sz="6400" dirty="0">
                <a:solidFill>
                  <a:srgbClr val="0070C0"/>
                </a:solidFill>
                <a:latin typeface="+mj-lt"/>
              </a:rPr>
              <a:t>San Antonio </a:t>
            </a:r>
            <a:r>
              <a:rPr lang="en-US" sz="6400" dirty="0">
                <a:solidFill>
                  <a:schemeClr val="accent2"/>
                </a:solidFill>
                <a:latin typeface="+mj-lt"/>
              </a:rPr>
              <a:t>• </a:t>
            </a:r>
            <a:r>
              <a:rPr lang="en-US" sz="6400" dirty="0">
                <a:solidFill>
                  <a:srgbClr val="0070C0"/>
                </a:solidFill>
                <a:latin typeface="+mj-lt"/>
              </a:rPr>
              <a:t>San Diego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Francisco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Jose </a:t>
            </a:r>
            <a:r>
              <a:rPr lang="en-US" sz="6400" dirty="0">
                <a:solidFill>
                  <a:schemeClr val="accent2"/>
                </a:solidFill>
                <a:latin typeface="+mj-lt"/>
              </a:rPr>
              <a:t>• </a:t>
            </a:r>
            <a:r>
              <a:rPr lang="en-US" sz="6400" dirty="0">
                <a:solidFill>
                  <a:srgbClr val="0070C0"/>
                </a:solidFill>
                <a:latin typeface="+mj-lt"/>
              </a:rPr>
              <a:t>Seattle </a:t>
            </a:r>
            <a:r>
              <a:rPr lang="en-US" sz="6400" dirty="0">
                <a:solidFill>
                  <a:schemeClr val="accent2"/>
                </a:solidFill>
                <a:latin typeface="+mj-lt"/>
              </a:rPr>
              <a:t>• </a:t>
            </a:r>
            <a:r>
              <a:rPr lang="en-US" sz="6400" dirty="0">
                <a:solidFill>
                  <a:srgbClr val="0070C0"/>
                </a:solidFill>
                <a:latin typeface="+mj-lt"/>
              </a:rPr>
              <a:t>Tempe</a:t>
            </a:r>
          </a:p>
          <a:p>
            <a:pPr marL="0" indent="0" algn="just">
              <a:lnSpc>
                <a:spcPct val="120000"/>
              </a:lnSpc>
              <a:spcBef>
                <a:spcPts val="0"/>
              </a:spcBef>
              <a:buNone/>
            </a:pPr>
            <a:endParaRPr lang="en-US" sz="6400" dirty="0">
              <a:latin typeface="+mj-lt"/>
            </a:endParaRPr>
          </a:p>
          <a:p>
            <a:pPr algn="just">
              <a:buFont typeface="Wingdings" panose="05000000000000000000" pitchFamily="2" charset="2"/>
              <a:buChar char="Ø"/>
            </a:pPr>
            <a:r>
              <a:rPr lang="en-US" sz="6400" b="1" dirty="0">
                <a:latin typeface="+mj-lt"/>
              </a:rPr>
              <a:t>16 out of 19 </a:t>
            </a:r>
            <a:r>
              <a:rPr lang="en-US" sz="6400" dirty="0">
                <a:latin typeface="+mj-lt"/>
              </a:rPr>
              <a:t>cities researched  with a combination of minimums and maximums </a:t>
            </a:r>
          </a:p>
          <a:p>
            <a:pPr marL="461963" indent="0" algn="just">
              <a:buNone/>
              <a:tabLst>
                <a:tab pos="973138" algn="l"/>
              </a:tabLst>
            </a:pPr>
            <a:r>
              <a:rPr lang="en-US" sz="6400" dirty="0">
                <a:solidFill>
                  <a:srgbClr val="0070C0"/>
                </a:solidFill>
                <a:latin typeface="+mj-lt"/>
              </a:rPr>
              <a:t>Atlanta </a:t>
            </a:r>
            <a:r>
              <a:rPr lang="en-US" sz="6400" dirty="0">
                <a:solidFill>
                  <a:schemeClr val="accent2"/>
                </a:solidFill>
                <a:latin typeface="+mj-lt"/>
              </a:rPr>
              <a:t>•</a:t>
            </a:r>
            <a:r>
              <a:rPr lang="en-US" sz="6400" dirty="0">
                <a:solidFill>
                  <a:srgbClr val="0070C0"/>
                </a:solidFill>
                <a:latin typeface="+mj-lt"/>
              </a:rPr>
              <a:t> Austin</a:t>
            </a:r>
            <a:r>
              <a:rPr lang="en-US" sz="6400" dirty="0">
                <a:solidFill>
                  <a:schemeClr val="accent2"/>
                </a:solidFill>
                <a:latin typeface="+mj-lt"/>
              </a:rPr>
              <a:t> • </a:t>
            </a:r>
            <a:r>
              <a:rPr lang="en-US" sz="6400" dirty="0">
                <a:solidFill>
                  <a:srgbClr val="0070C0"/>
                </a:solidFill>
                <a:latin typeface="+mj-lt"/>
              </a:rPr>
              <a:t>Baltimore </a:t>
            </a:r>
            <a:r>
              <a:rPr lang="en-US" sz="6400" dirty="0">
                <a:solidFill>
                  <a:schemeClr val="accent2"/>
                </a:solidFill>
                <a:latin typeface="+mj-lt"/>
              </a:rPr>
              <a:t>• </a:t>
            </a:r>
            <a:r>
              <a:rPr lang="en-US" sz="6400" dirty="0">
                <a:solidFill>
                  <a:srgbClr val="0070C0"/>
                </a:solidFill>
                <a:latin typeface="+mj-lt"/>
              </a:rPr>
              <a:t>Boston </a:t>
            </a:r>
            <a:r>
              <a:rPr lang="en-US" sz="6400" dirty="0">
                <a:solidFill>
                  <a:schemeClr val="accent2"/>
                </a:solidFill>
                <a:latin typeface="+mj-lt"/>
              </a:rPr>
              <a:t>• </a:t>
            </a:r>
            <a:r>
              <a:rPr lang="en-US" sz="6400" dirty="0">
                <a:solidFill>
                  <a:srgbClr val="0070C0"/>
                </a:solidFill>
                <a:latin typeface="+mj-lt"/>
              </a:rPr>
              <a:t>Columbus </a:t>
            </a:r>
            <a:r>
              <a:rPr lang="en-US" sz="6400" dirty="0">
                <a:solidFill>
                  <a:schemeClr val="accent2"/>
                </a:solidFill>
                <a:latin typeface="+mj-lt"/>
              </a:rPr>
              <a:t>• </a:t>
            </a:r>
            <a:r>
              <a:rPr lang="en-US" sz="6400" dirty="0">
                <a:solidFill>
                  <a:srgbClr val="0070C0"/>
                </a:solidFill>
                <a:latin typeface="+mj-lt"/>
              </a:rPr>
              <a:t>El Paso </a:t>
            </a:r>
            <a:r>
              <a:rPr lang="en-US" sz="6400" dirty="0">
                <a:solidFill>
                  <a:schemeClr val="accent2"/>
                </a:solidFill>
                <a:latin typeface="+mj-lt"/>
              </a:rPr>
              <a:t>•</a:t>
            </a:r>
            <a:r>
              <a:rPr lang="en-US" sz="6400" dirty="0">
                <a:solidFill>
                  <a:srgbClr val="0070C0"/>
                </a:solidFill>
                <a:latin typeface="+mj-lt"/>
              </a:rPr>
              <a:t> Fort Worth</a:t>
            </a:r>
            <a:r>
              <a:rPr lang="en-US" sz="6400" dirty="0">
                <a:solidFill>
                  <a:schemeClr val="accent2"/>
                </a:solidFill>
                <a:latin typeface="+mj-lt"/>
              </a:rPr>
              <a:t> •   </a:t>
            </a:r>
            <a:r>
              <a:rPr lang="en-US" sz="6400" dirty="0">
                <a:solidFill>
                  <a:srgbClr val="0070C0"/>
                </a:solidFill>
                <a:latin typeface="+mj-lt"/>
              </a:rPr>
              <a:t>Minneapolis</a:t>
            </a:r>
            <a:r>
              <a:rPr lang="en-US" sz="6400" dirty="0">
                <a:solidFill>
                  <a:schemeClr val="accent2"/>
                </a:solidFill>
                <a:latin typeface="+mj-lt"/>
              </a:rPr>
              <a:t> </a:t>
            </a:r>
            <a:r>
              <a:rPr lang="en-US" sz="6400" dirty="0">
                <a:solidFill>
                  <a:srgbClr val="002060"/>
                </a:solidFill>
                <a:latin typeface="+mj-lt"/>
              </a:rPr>
              <a:t> </a:t>
            </a:r>
            <a:r>
              <a:rPr lang="en-US" sz="6400" dirty="0">
                <a:solidFill>
                  <a:schemeClr val="accent2"/>
                </a:solidFill>
                <a:latin typeface="+mj-lt"/>
              </a:rPr>
              <a:t>•  </a:t>
            </a:r>
            <a:r>
              <a:rPr lang="en-US" sz="6400" dirty="0">
                <a:solidFill>
                  <a:srgbClr val="0070C0"/>
                </a:solidFill>
                <a:latin typeface="+mj-lt"/>
              </a:rPr>
              <a:t>Phoenix </a:t>
            </a:r>
            <a:r>
              <a:rPr lang="en-US" sz="6400" dirty="0">
                <a:solidFill>
                  <a:schemeClr val="accent2"/>
                </a:solidFill>
                <a:latin typeface="+mj-lt"/>
              </a:rPr>
              <a:t>•</a:t>
            </a:r>
            <a:r>
              <a:rPr lang="en-US" sz="6400" dirty="0">
                <a:solidFill>
                  <a:srgbClr val="0070C0"/>
                </a:solidFill>
                <a:latin typeface="+mj-lt"/>
              </a:rPr>
              <a:t> Portland</a:t>
            </a:r>
            <a:r>
              <a:rPr lang="en-US" sz="6400" dirty="0">
                <a:solidFill>
                  <a:schemeClr val="accent2"/>
                </a:solidFill>
                <a:latin typeface="+mj-lt"/>
              </a:rPr>
              <a:t> • </a:t>
            </a:r>
            <a:r>
              <a:rPr lang="en-US" sz="6400" dirty="0">
                <a:solidFill>
                  <a:srgbClr val="0070C0"/>
                </a:solidFill>
                <a:latin typeface="+mj-lt"/>
              </a:rPr>
              <a:t>San Antonio </a:t>
            </a:r>
            <a:r>
              <a:rPr lang="en-US" sz="6400" dirty="0">
                <a:solidFill>
                  <a:schemeClr val="accent2"/>
                </a:solidFill>
                <a:latin typeface="+mj-lt"/>
              </a:rPr>
              <a:t>• </a:t>
            </a:r>
            <a:r>
              <a:rPr lang="en-US" sz="6400" dirty="0">
                <a:solidFill>
                  <a:srgbClr val="0070C0"/>
                </a:solidFill>
                <a:latin typeface="+mj-lt"/>
              </a:rPr>
              <a:t>San Diego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Francisco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Jose </a:t>
            </a:r>
            <a:r>
              <a:rPr lang="en-US" sz="6400" dirty="0">
                <a:solidFill>
                  <a:schemeClr val="accent2"/>
                </a:solidFill>
                <a:latin typeface="+mj-lt"/>
              </a:rPr>
              <a:t>• </a:t>
            </a:r>
            <a:r>
              <a:rPr lang="en-US" sz="6400" dirty="0">
                <a:solidFill>
                  <a:srgbClr val="0070C0"/>
                </a:solidFill>
                <a:latin typeface="+mj-lt"/>
              </a:rPr>
              <a:t>Seattle </a:t>
            </a:r>
            <a:r>
              <a:rPr lang="en-US" sz="6400" dirty="0">
                <a:solidFill>
                  <a:schemeClr val="accent2"/>
                </a:solidFill>
                <a:latin typeface="+mj-lt"/>
              </a:rPr>
              <a:t>• </a:t>
            </a:r>
            <a:r>
              <a:rPr lang="en-US" sz="6400" dirty="0">
                <a:solidFill>
                  <a:srgbClr val="0070C0"/>
                </a:solidFill>
                <a:latin typeface="+mj-lt"/>
              </a:rPr>
              <a:t>Tempe</a:t>
            </a:r>
          </a:p>
          <a:p>
            <a:pPr marL="344488" indent="0" algn="just">
              <a:lnSpc>
                <a:spcPct val="120000"/>
              </a:lnSpc>
              <a:spcBef>
                <a:spcPts val="0"/>
              </a:spcBef>
              <a:buNone/>
              <a:tabLst>
                <a:tab pos="973138" algn="l"/>
              </a:tabLst>
            </a:pPr>
            <a:endParaRPr lang="en-US" sz="6400" dirty="0">
              <a:latin typeface="+mj-lt"/>
            </a:endParaRPr>
          </a:p>
          <a:p>
            <a:pPr algn="just">
              <a:buFont typeface="Wingdings" panose="05000000000000000000" pitchFamily="2" charset="2"/>
              <a:buChar char="Ø"/>
            </a:pPr>
            <a:r>
              <a:rPr lang="en-US" sz="6400" b="1" dirty="0">
                <a:latin typeface="+mj-lt"/>
              </a:rPr>
              <a:t>1</a:t>
            </a:r>
            <a:r>
              <a:rPr lang="en-US" sz="6400" dirty="0">
                <a:latin typeface="+mj-lt"/>
              </a:rPr>
              <a:t> </a:t>
            </a:r>
            <a:r>
              <a:rPr lang="en-US" sz="6400" b="1" dirty="0">
                <a:latin typeface="+mj-lt"/>
              </a:rPr>
              <a:t>out of 19 </a:t>
            </a:r>
            <a:r>
              <a:rPr lang="en-US" sz="6400" dirty="0">
                <a:latin typeface="+mj-lt"/>
              </a:rPr>
              <a:t>cities researched with open option parking only</a:t>
            </a:r>
          </a:p>
          <a:p>
            <a:pPr marL="457189" lvl="1" indent="0" algn="just">
              <a:buNone/>
            </a:pPr>
            <a:r>
              <a:rPr lang="en-US" sz="6400" dirty="0">
                <a:solidFill>
                  <a:schemeClr val="accent2"/>
                </a:solidFill>
                <a:latin typeface="+mj-lt"/>
              </a:rPr>
              <a:t>Edmonton, CANADA</a:t>
            </a:r>
          </a:p>
          <a:p>
            <a:pPr algn="just"/>
            <a:endParaRPr lang="en-US" sz="6400" dirty="0"/>
          </a:p>
          <a:p>
            <a:pPr marL="0" indent="0" algn="just">
              <a:buNone/>
            </a:pPr>
            <a:r>
              <a:rPr lang="en-US" sz="6400" dirty="0"/>
              <a:t> </a:t>
            </a:r>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198151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6</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84860"/>
            <a:ext cx="8306601" cy="4613096"/>
          </a:xfrm>
        </p:spPr>
        <p:txBody>
          <a:bodyPr>
            <a:normAutofit fontScale="25000" lnSpcReduction="20000"/>
          </a:bodyPr>
          <a:lstStyle/>
          <a:p>
            <a:pPr marL="0" indent="0" algn="just">
              <a:buNone/>
            </a:pPr>
            <a:r>
              <a:rPr lang="en-US" sz="4800" b="1" u="sng" dirty="0">
                <a:latin typeface="+mj-lt"/>
              </a:rPr>
              <a:t>Atlanta, GA</a:t>
            </a:r>
            <a:endParaRPr lang="en-US" sz="4800" u="sng" dirty="0">
              <a:latin typeface="+mj-lt"/>
            </a:endParaRPr>
          </a:p>
          <a:p>
            <a:pPr marL="0" indent="0" algn="just">
              <a:buNone/>
            </a:pPr>
            <a:r>
              <a:rPr lang="en-US" sz="4800" dirty="0">
                <a:latin typeface="+mj-lt"/>
              </a:rPr>
              <a:t>Parking requirements are based on classification of land use and deviations to parking requirements are mainly authorized administratively by the Director of Planning.</a:t>
            </a:r>
          </a:p>
          <a:p>
            <a:pPr marL="0" indent="0" algn="just">
              <a:buNone/>
            </a:pPr>
            <a:r>
              <a:rPr lang="en-US" sz="4800" b="1" dirty="0">
                <a:solidFill>
                  <a:srgbClr val="0070C0"/>
                </a:solidFill>
                <a:latin typeface="+mj-lt"/>
              </a:rPr>
              <a:t>Highlights: </a:t>
            </a:r>
          </a:p>
          <a:p>
            <a:pPr marL="457189" lvl="1" indent="0" algn="just">
              <a:buNone/>
            </a:pPr>
            <a:r>
              <a:rPr lang="en-US" sz="4800" b="1" i="1" u="sng" dirty="0">
                <a:latin typeface="+mj-lt"/>
              </a:rPr>
              <a:t>No </a:t>
            </a:r>
            <a:r>
              <a:rPr lang="en-US" sz="4800" b="1" u="sng" dirty="0">
                <a:latin typeface="+mj-lt"/>
              </a:rPr>
              <a:t>Minimum Parking Required for:</a:t>
            </a:r>
            <a:endParaRPr lang="en-US" sz="4800" dirty="0">
              <a:latin typeface="+mj-lt"/>
            </a:endParaRPr>
          </a:p>
          <a:p>
            <a:pPr marL="1371589" lvl="3" indent="-225425" algn="just">
              <a:buFont typeface="+mj-lt"/>
              <a:buAutoNum type="arabicPeriod"/>
            </a:pPr>
            <a:r>
              <a:rPr lang="en-US" sz="4800" dirty="0">
                <a:latin typeface="+mj-lt"/>
              </a:rPr>
              <a:t>All uses within 2,640’ feet of a high capacity transit stop (p. 3 of staff report)</a:t>
            </a:r>
          </a:p>
          <a:p>
            <a:pPr marL="457189" lvl="1" indent="0" algn="just">
              <a:buNone/>
            </a:pPr>
            <a:r>
              <a:rPr lang="en-US" sz="4800" b="1" u="sng" dirty="0">
                <a:latin typeface="+mj-lt"/>
              </a:rPr>
              <a:t>Parking Reductions:</a:t>
            </a:r>
            <a:endParaRPr lang="en-US" sz="4800" dirty="0">
              <a:latin typeface="+mj-lt"/>
            </a:endParaRPr>
          </a:p>
          <a:p>
            <a:pPr marL="1139825" lvl="2" indent="-227013" algn="just">
              <a:buFont typeface="Wingdings" panose="05000000000000000000" pitchFamily="2" charset="2"/>
              <a:buChar char="Ø"/>
            </a:pPr>
            <a:r>
              <a:rPr lang="en-US" sz="4800" dirty="0">
                <a:latin typeface="+mj-lt"/>
              </a:rPr>
              <a:t>0.5% per dwelling unit for housing for the elderly (p. 7 of staff report)</a:t>
            </a:r>
          </a:p>
          <a:p>
            <a:pPr marL="1139825" lvl="2" indent="-227013" algn="just">
              <a:buFont typeface="Wingdings" panose="05000000000000000000" pitchFamily="2" charset="2"/>
              <a:buChar char="Ø"/>
            </a:pPr>
            <a:r>
              <a:rPr lang="en-US" sz="4800" dirty="0">
                <a:latin typeface="+mj-lt"/>
              </a:rPr>
              <a:t>One on-street parking space for every off-street parking space immediately abutting subject property  (p.19 - staff report)</a:t>
            </a:r>
          </a:p>
          <a:p>
            <a:pPr marL="457189" lvl="1" indent="0" algn="just">
              <a:buNone/>
            </a:pPr>
            <a:r>
              <a:rPr lang="en-US" sz="4800" b="1" u="sng" dirty="0">
                <a:latin typeface="+mj-lt"/>
              </a:rPr>
              <a:t>Parking Requirements</a:t>
            </a:r>
            <a:r>
              <a:rPr lang="en-US" sz="4800" dirty="0">
                <a:latin typeface="+mj-lt"/>
              </a:rPr>
              <a:t>:</a:t>
            </a:r>
          </a:p>
          <a:p>
            <a:pPr lvl="2" algn="just"/>
            <a:r>
              <a:rPr lang="en-US" sz="4800" dirty="0">
                <a:latin typeface="+mj-lt"/>
              </a:rPr>
              <a:t>Off-street Surface Parking Lots shal</a:t>
            </a:r>
            <a:r>
              <a:rPr lang="en-US" sz="4800" b="1" dirty="0">
                <a:latin typeface="+mj-lt"/>
              </a:rPr>
              <a:t>l not </a:t>
            </a:r>
            <a:r>
              <a:rPr lang="en-US" sz="4800" dirty="0">
                <a:latin typeface="+mj-lt"/>
              </a:rPr>
              <a:t>be located between a building and adjacent street with an intervening building </a:t>
            </a:r>
            <a:endParaRPr lang="en-US" sz="4800" b="1" dirty="0">
              <a:latin typeface="+mj-lt"/>
            </a:endParaRPr>
          </a:p>
          <a:p>
            <a:pPr marL="0" indent="0" algn="just">
              <a:buNone/>
            </a:pPr>
            <a:r>
              <a:rPr lang="en-US" sz="4800" b="1" u="sng" dirty="0">
                <a:latin typeface="+mj-lt"/>
              </a:rPr>
              <a:t>Austin, TX</a:t>
            </a:r>
            <a:endParaRPr lang="en-US" sz="4800" u="sng" dirty="0">
              <a:latin typeface="+mj-lt"/>
            </a:endParaRPr>
          </a:p>
          <a:p>
            <a:pPr marL="0" indent="0" algn="just">
              <a:buNone/>
            </a:pPr>
            <a:r>
              <a:rPr lang="en-US" sz="4800" dirty="0">
                <a:latin typeface="+mj-lt"/>
              </a:rPr>
              <a:t>Parking requirements are based on classification of land use and deviations to parking requirements are mainly authorized administratively by the Director of Planning.</a:t>
            </a:r>
            <a:endParaRPr lang="en-US" sz="4800" dirty="0">
              <a:highlight>
                <a:srgbClr val="FFFF00"/>
              </a:highlight>
              <a:latin typeface="+mj-lt"/>
            </a:endParaRPr>
          </a:p>
          <a:p>
            <a:pPr marL="0" indent="0" algn="just">
              <a:buNone/>
            </a:pPr>
            <a:r>
              <a:rPr lang="en-US" sz="4800" b="1" dirty="0">
                <a:solidFill>
                  <a:srgbClr val="0070C0"/>
                </a:solidFill>
                <a:latin typeface="+mj-lt"/>
              </a:rPr>
              <a:t>Highlights: </a:t>
            </a:r>
          </a:p>
          <a:p>
            <a:pPr marL="457189" lvl="1" indent="0" algn="just">
              <a:buNone/>
            </a:pPr>
            <a:r>
              <a:rPr lang="en-US" sz="4800" b="1" i="1" u="sng" dirty="0">
                <a:latin typeface="+mj-lt"/>
              </a:rPr>
              <a:t>No </a:t>
            </a:r>
            <a:r>
              <a:rPr lang="en-US" sz="4800" b="1" u="sng" dirty="0">
                <a:latin typeface="+mj-lt"/>
              </a:rPr>
              <a:t>Minimum Parking Required for:</a:t>
            </a:r>
          </a:p>
          <a:p>
            <a:pPr marL="1427151" lvl="2" indent="-280988" algn="just">
              <a:buFont typeface="+mj-lt"/>
              <a:buAutoNum type="arabicPeriod"/>
            </a:pPr>
            <a:r>
              <a:rPr lang="en-US" sz="4800" dirty="0">
                <a:latin typeface="+mj-lt"/>
              </a:rPr>
              <a:t>All uses in CBD or DMU (Downtown Mixed-Use) districts (p. 18 – staff report)</a:t>
            </a:r>
            <a:endParaRPr lang="en-US" sz="4800" b="1" u="sng" dirty="0">
              <a:latin typeface="+mj-lt"/>
            </a:endParaRPr>
          </a:p>
          <a:p>
            <a:pPr marL="457189" lvl="1" indent="0" algn="just">
              <a:buNone/>
            </a:pPr>
            <a:r>
              <a:rPr lang="en-US" sz="4800" b="1" u="sng" dirty="0">
                <a:latin typeface="+mj-lt"/>
              </a:rPr>
              <a:t>Parking Reductions:</a:t>
            </a:r>
            <a:endParaRPr lang="en-US" sz="4800" dirty="0">
              <a:latin typeface="+mj-lt"/>
            </a:endParaRPr>
          </a:p>
          <a:p>
            <a:pPr marL="1139825" lvl="2" indent="-227013" algn="just">
              <a:buFont typeface="Wingdings" panose="05000000000000000000" pitchFamily="2" charset="2"/>
              <a:buChar char="Ø"/>
            </a:pPr>
            <a:r>
              <a:rPr lang="en-US" sz="4800" dirty="0">
                <a:latin typeface="+mj-lt"/>
              </a:rPr>
              <a:t>Up to 10% by preserving significant stand of trees or protected trees </a:t>
            </a:r>
          </a:p>
          <a:p>
            <a:pPr marL="1139825" lvl="2" indent="-227013" algn="just">
              <a:buFont typeface="Wingdings" panose="05000000000000000000" pitchFamily="2" charset="2"/>
              <a:buChar char="Ø"/>
            </a:pPr>
            <a:r>
              <a:rPr lang="en-US" sz="4800" dirty="0">
                <a:latin typeface="+mj-lt"/>
              </a:rPr>
              <a:t>20 parking spaces for each car-share space provided </a:t>
            </a:r>
          </a:p>
          <a:p>
            <a:pPr marL="912812" lvl="2" indent="0">
              <a:buNone/>
            </a:pPr>
            <a:endParaRPr lang="en-US" sz="4000" b="1" u="sng" dirty="0">
              <a:latin typeface="+mj-lt"/>
            </a:endParaRPr>
          </a:p>
          <a:p>
            <a:pPr marL="971539" lvl="1" indent="-514350">
              <a:buFont typeface="+mj-lt"/>
              <a:buAutoNum type="arabicPeriod"/>
            </a:pPr>
            <a:endParaRPr lang="en-US" sz="4000" b="1" u="sng" dirty="0">
              <a:latin typeface="+mj-lt"/>
            </a:endParaRPr>
          </a:p>
          <a:p>
            <a:pPr marL="0" indent="0">
              <a:buNone/>
            </a:pPr>
            <a:endParaRPr lang="en-US" sz="2500" dirty="0"/>
          </a:p>
          <a:p>
            <a:pPr marL="0" indent="0">
              <a:buNone/>
            </a:pPr>
            <a:r>
              <a:rPr lang="en-US" sz="2500" dirty="0"/>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79461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7</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31420"/>
            <a:ext cx="8306601" cy="4724500"/>
          </a:xfrm>
        </p:spPr>
        <p:txBody>
          <a:bodyPr>
            <a:normAutofit fontScale="25000" lnSpcReduction="20000"/>
          </a:bodyPr>
          <a:lstStyle/>
          <a:p>
            <a:pPr marL="0" indent="0" algn="just">
              <a:buNone/>
            </a:pPr>
            <a:r>
              <a:rPr lang="en-US" sz="4400" b="1" u="sng" dirty="0">
                <a:latin typeface="+mj-lt"/>
              </a:rPr>
              <a:t>Baltimore, MD</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Residential Parking Programs petitioned by residents are used to handle competition for parking demand.</a:t>
            </a: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All non-residential uses within the R-MU and D-MU districts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One space for every 2 dwelling units in dwellings rehabilitated or erected subject to restriction that the units to be leased to residents with incomes at or below 60% of area median income </a:t>
            </a:r>
          </a:p>
          <a:p>
            <a:pPr marL="1139825" lvl="2" indent="-227013" algn="just">
              <a:buFont typeface="Wingdings" panose="05000000000000000000" pitchFamily="2" charset="2"/>
              <a:buChar char="Ø"/>
            </a:pPr>
            <a:r>
              <a:rPr lang="en-US" sz="4400" dirty="0">
                <a:latin typeface="+mj-lt"/>
              </a:rPr>
              <a:t>0.5 per dwelling unit for units &lt;/- 500 sf	</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Up to 25% for land banking a portion of land on the site to be held and preserved for open space for conversion into parking for future parking needs</a:t>
            </a:r>
            <a:endParaRPr lang="en-US" sz="4400" b="1" dirty="0">
              <a:latin typeface="+mj-lt"/>
            </a:endParaRPr>
          </a:p>
          <a:p>
            <a:pPr marL="0" indent="0" algn="just">
              <a:buNone/>
            </a:pPr>
            <a:r>
              <a:rPr lang="en-US" sz="4400" b="1" u="sng" dirty="0">
                <a:latin typeface="+mj-lt"/>
              </a:rPr>
              <a:t>Boston, MA</a:t>
            </a:r>
            <a:endParaRPr lang="en-US" sz="4400" u="sng" dirty="0">
              <a:latin typeface="+mj-lt"/>
            </a:endParaRPr>
          </a:p>
          <a:p>
            <a:pPr marL="0" indent="0" algn="just">
              <a:buNone/>
            </a:pPr>
            <a:r>
              <a:rPr lang="en-US" sz="4400" dirty="0">
                <a:latin typeface="+mj-lt"/>
              </a:rPr>
              <a:t>Parking requirements are calculated using maximum floor area ratio (FAR) for within land use categories within specific districts and deviations to parking requirements are mainly authorized administratively by the Director of Planning.  Curb space is optimized by using Curb Management techniques used to analyze the parking supply and the off-street parking inventory by using Parking Districts, Development and Project Review, Resident Parking Programs and Neighborhood Business Districts.  </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427151" lvl="2" indent="-280988" algn="just">
              <a:buFont typeface="+mj-lt"/>
              <a:buAutoNum type="arabicPeriod"/>
            </a:pPr>
            <a:r>
              <a:rPr lang="en-US" sz="4400" dirty="0">
                <a:latin typeface="+mj-lt"/>
              </a:rPr>
              <a:t>N/A – parking minimums apply except minor exemptions (reductions)</a:t>
            </a:r>
            <a:endParaRPr lang="en-US" sz="4400" b="1" u="sng" dirty="0">
              <a:latin typeface="+mj-lt"/>
            </a:endParaRP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No parking minimum for maximum FAR of 8.0 or 10.0  </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endParaRPr lang="en-US" sz="4400" b="1" u="sng" dirty="0">
              <a:latin typeface="+mj-lt"/>
            </a:endParaRPr>
          </a:p>
          <a:p>
            <a:pPr lvl="2" algn="just">
              <a:buFont typeface="Wingdings" panose="05000000000000000000" pitchFamily="2" charset="2"/>
              <a:buChar char="Ø"/>
            </a:pPr>
            <a:r>
              <a:rPr lang="en-US" sz="4400" dirty="0">
                <a:latin typeface="+mj-lt"/>
              </a:rPr>
              <a:t>Visitor parking with 2 hr. time limit in Restricted Parking Districts </a:t>
            </a:r>
          </a:p>
          <a:p>
            <a:pPr marL="0" indent="0" algn="just">
              <a:buNone/>
            </a:pPr>
            <a:endParaRPr lang="en-US" sz="4400" dirty="0">
              <a:latin typeface="+mj-lt"/>
            </a:endParaRPr>
          </a:p>
          <a:p>
            <a:pPr marL="0" indent="0" algn="just">
              <a:buNone/>
            </a:pPr>
            <a:r>
              <a:rPr lang="en-US" sz="4400" dirty="0">
                <a:latin typeface="+mj-lt"/>
              </a:rPr>
              <a:t> </a:t>
            </a:r>
          </a:p>
          <a:p>
            <a:endParaRPr lang="en-US" sz="4400" dirty="0">
              <a:latin typeface="+mj-lt"/>
            </a:endParaRPr>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344820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8</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37349" y="769620"/>
            <a:ext cx="8306601" cy="4605476"/>
          </a:xfrm>
        </p:spPr>
        <p:txBody>
          <a:bodyPr>
            <a:normAutofit fontScale="25000" lnSpcReduction="20000"/>
          </a:bodyPr>
          <a:lstStyle/>
          <a:p>
            <a:pPr marL="0" indent="0" algn="just">
              <a:buNone/>
            </a:pPr>
            <a:r>
              <a:rPr lang="en-US" sz="4400" b="1" u="sng" dirty="0">
                <a:latin typeface="+mj-lt"/>
              </a:rPr>
              <a:t>Columbus, OH </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and through special parking districts.</a:t>
            </a:r>
            <a:endParaRPr lang="en-US" sz="4400" b="1" dirty="0">
              <a:solidFill>
                <a:srgbClr val="0070C0"/>
              </a:solidFill>
              <a:latin typeface="+mj-lt"/>
            </a:endParaRPr>
          </a:p>
          <a:p>
            <a:pPr marL="457189" lvl="1" indent="0" algn="just">
              <a:buNone/>
            </a:pPr>
            <a:endParaRPr lang="en-US" sz="4400" b="1" i="1" u="sng" dirty="0">
              <a:latin typeface="+mj-lt"/>
            </a:endParaRPr>
          </a:p>
          <a:p>
            <a:pPr marL="0" lvl="1" indent="0" algn="just">
              <a:buNone/>
            </a:pPr>
            <a:r>
              <a:rPr lang="en-US" sz="4400" b="1" dirty="0">
                <a:solidFill>
                  <a:srgbClr val="0070C0"/>
                </a:solidFill>
                <a:latin typeface="+mj-lt"/>
              </a:rPr>
              <a:t>Highlights: </a:t>
            </a:r>
            <a:endParaRPr lang="en-US" sz="4400" b="1" i="1" u="sng" dirty="0">
              <a:latin typeface="+mj-lt"/>
            </a:endParaRP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Art galleries in Short North Special Parking Area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No minimum for retail &lt;/- 2, 500 sf in Short North Special Parking Area </a:t>
            </a:r>
          </a:p>
          <a:p>
            <a:pPr marL="1139825" lvl="2" indent="-227013" algn="just">
              <a:buFont typeface="Wingdings" panose="05000000000000000000" pitchFamily="2" charset="2"/>
              <a:buChar char="Ø"/>
            </a:pPr>
            <a:r>
              <a:rPr lang="en-US" sz="4400" dirty="0">
                <a:latin typeface="+mj-lt"/>
              </a:rPr>
              <a:t>One-half of parking required for non-residential uses in Short North Special Parking Area 	</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Two bicycle parking spaces for multi-family, restaurants, hotels and schools </a:t>
            </a:r>
            <a:endParaRPr lang="en-US" sz="4400" b="1" dirty="0">
              <a:latin typeface="+mj-lt"/>
            </a:endParaRPr>
          </a:p>
          <a:p>
            <a:pPr marL="0" indent="0" algn="just">
              <a:buNone/>
            </a:pPr>
            <a:r>
              <a:rPr lang="en-US" sz="4400" b="1" u="sng" dirty="0">
                <a:latin typeface="+mj-lt"/>
              </a:rPr>
              <a:t>Edmonton, CAN</a:t>
            </a:r>
            <a:endParaRPr lang="en-US" sz="4400" u="sng" dirty="0">
              <a:latin typeface="+mj-lt"/>
            </a:endParaRPr>
          </a:p>
          <a:p>
            <a:pPr marL="0" indent="0" algn="just">
              <a:buNone/>
            </a:pPr>
            <a:r>
              <a:rPr lang="en-US" sz="4400" dirty="0">
                <a:latin typeface="+mj-lt"/>
              </a:rPr>
              <a:t>Parking minimums have been removed in Edmonton, Canada and has been replaced with Open Option Parking which allows homeowners and businesses to choose the amount of parking they provide on their property.  On-street parking meters and residential parking permits are managed by the City to provide on-street parking.</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427151" lvl="2" indent="-280988" algn="just">
              <a:buFont typeface="+mj-lt"/>
              <a:buAutoNum type="arabicPeriod"/>
            </a:pPr>
            <a:r>
              <a:rPr lang="en-US" sz="4400" dirty="0">
                <a:latin typeface="+mj-lt"/>
              </a:rPr>
              <a:t>Any use or district within Edmonton</a:t>
            </a:r>
            <a:endParaRPr lang="en-US" sz="4400" b="1" u="sng" dirty="0">
              <a:latin typeface="+mj-lt"/>
            </a:endParaRP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N/A – No minimums required</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Design standards for parking garages (Above Ground </a:t>
            </a:r>
            <a:r>
              <a:rPr lang="en-US" sz="4400" dirty="0" err="1">
                <a:latin typeface="+mj-lt"/>
              </a:rPr>
              <a:t>Parkades</a:t>
            </a:r>
            <a:r>
              <a:rPr lang="en-US" sz="4400" dirty="0">
                <a:latin typeface="+mj-lt"/>
              </a:rPr>
              <a:t>), surface parking lots and underground parking (p. 27 -  staff report)</a:t>
            </a:r>
          </a:p>
          <a:p>
            <a:pPr marL="0" indent="0" algn="just">
              <a:buNone/>
            </a:pPr>
            <a:endParaRPr lang="en-US" sz="4400" dirty="0">
              <a:latin typeface="+mj-lt"/>
            </a:endParaRPr>
          </a:p>
          <a:p>
            <a:pPr marL="0" indent="0">
              <a:buNone/>
            </a:pPr>
            <a:r>
              <a:rPr lang="en-US" sz="4400" dirty="0">
                <a:latin typeface="+mj-lt"/>
              </a:rPr>
              <a:t> </a:t>
            </a:r>
          </a:p>
          <a:p>
            <a:endParaRPr lang="en-US" sz="4400" dirty="0">
              <a:latin typeface="+mj-lt"/>
            </a:endParaRPr>
          </a:p>
          <a:p>
            <a:endParaRPr lang="en-US" sz="4400" dirty="0">
              <a:latin typeface="+mj-lt"/>
            </a:endParaRPr>
          </a:p>
          <a:p>
            <a:pPr marL="0" indent="0">
              <a:buNone/>
            </a:pPr>
            <a:r>
              <a:rPr lang="en-US" sz="4400" dirty="0">
                <a:latin typeface="+mj-lt"/>
              </a:rPr>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196698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9</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90718"/>
            <a:ext cx="8306601" cy="4577443"/>
          </a:xfrm>
        </p:spPr>
        <p:txBody>
          <a:bodyPr>
            <a:normAutofit fontScale="25000" lnSpcReduction="20000"/>
          </a:bodyPr>
          <a:lstStyle/>
          <a:p>
            <a:pPr marL="0" indent="0" algn="just">
              <a:buNone/>
            </a:pPr>
            <a:r>
              <a:rPr lang="en-US" sz="4400" b="1" u="sng" dirty="0">
                <a:latin typeface="+mj-lt"/>
              </a:rPr>
              <a:t>El Paso, TX</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Parking Benefit Districts are used in which curbside parking spaces or public, city parking facilities are in designated areas and funds from that district are used to fund improvements within the district.</a:t>
            </a: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N/A</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Shared Parking for uses with different hours of operation </a:t>
            </a:r>
          </a:p>
          <a:p>
            <a:pPr marL="1139825" lvl="2" indent="-227013" algn="just">
              <a:lnSpc>
                <a:spcPct val="120000"/>
              </a:lnSpc>
              <a:spcBef>
                <a:spcPts val="0"/>
              </a:spcBef>
              <a:buFont typeface="Wingdings" panose="05000000000000000000" pitchFamily="2" charset="2"/>
              <a:buChar char="Ø"/>
            </a:pPr>
            <a:r>
              <a:rPr lang="en-US" sz="4400" dirty="0">
                <a:latin typeface="+mj-lt"/>
              </a:rPr>
              <a:t>Up to a one hundred percent reduction for a use involving the new construction of a structure(s) that is proposed as a redevelopment project located within a redevelopment area 	</a:t>
            </a:r>
            <a:endParaRPr lang="en-US" sz="4400" b="1" dirty="0">
              <a:latin typeface="+mj-lt"/>
            </a:endParaRPr>
          </a:p>
          <a:p>
            <a:pPr marL="0" indent="0" algn="just">
              <a:buNone/>
            </a:pPr>
            <a:r>
              <a:rPr lang="en-US" sz="4400" b="1" u="sng" dirty="0">
                <a:latin typeface="+mj-lt"/>
              </a:rPr>
              <a:t>Fort Worth, TX</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371588" lvl="2" indent="-225425" algn="just">
              <a:buFont typeface="+mj-lt"/>
              <a:buAutoNum type="arabicPeriod"/>
            </a:pPr>
            <a:r>
              <a:rPr lang="en-US" sz="4400" dirty="0">
                <a:latin typeface="+mj-lt"/>
              </a:rPr>
              <a:t>All uses in CBD “H” District (p. 17 and 15, respectively - staff report) or any uses not within 250’ of a residential 1 or 2-family zoned property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25% for conversion from a more restricted use to a restaurant (p. 11 - staff report)</a:t>
            </a:r>
          </a:p>
          <a:p>
            <a:pPr marL="1139825" lvl="2" indent="-227013" algn="just">
              <a:buFont typeface="Wingdings" panose="05000000000000000000" pitchFamily="2" charset="2"/>
              <a:buChar char="Ø"/>
            </a:pPr>
            <a:r>
              <a:rPr lang="en-US" sz="4400" dirty="0">
                <a:latin typeface="+mj-lt"/>
              </a:rPr>
              <a:t>25% for multi-family uses within the MU-1 or MU-2 Mixed-Use Districts</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Maximum parking cannot exceed 125% of minimum required unless 1 tree above minimum required (p. 15 - staff report)</a:t>
            </a:r>
          </a:p>
          <a:p>
            <a:pPr marL="0" indent="0">
              <a:buNone/>
            </a:pPr>
            <a:r>
              <a:rPr lang="en-US" sz="44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2787992448"/>
      </p:ext>
    </p:extLst>
  </p:cSld>
  <p:clrMapOvr>
    <a:masterClrMapping/>
  </p:clrMapOvr>
</p:sld>
</file>

<file path=ppt/theme/theme1.xml><?xml version="1.0" encoding="utf-8"?>
<a:theme xmlns:a="http://schemas.openxmlformats.org/drawingml/2006/main" name="Office Theme">
  <a:themeElements>
    <a:clrScheme name="Dallas Colors">
      <a:dk1>
        <a:sysClr val="windowText" lastClr="000000"/>
      </a:dk1>
      <a:lt1>
        <a:srgbClr val="FFFFFF"/>
      </a:lt1>
      <a:dk2>
        <a:srgbClr val="44546A"/>
      </a:dk2>
      <a:lt2>
        <a:srgbClr val="E7E6E6"/>
      </a:lt2>
      <a:accent1>
        <a:srgbClr val="003F88"/>
      </a:accent1>
      <a:accent2>
        <a:srgbClr val="669900"/>
      </a:accent2>
      <a:accent3>
        <a:srgbClr val="0166CE"/>
      </a:accent3>
      <a:accent4>
        <a:srgbClr val="2196F3"/>
      </a:accent4>
      <a:accent5>
        <a:srgbClr val="FFA000"/>
      </a:accent5>
      <a:accent6>
        <a:srgbClr val="B54334"/>
      </a:accent6>
      <a:hlink>
        <a:srgbClr val="0563C1"/>
      </a:hlink>
      <a:folHlink>
        <a:srgbClr val="954F72"/>
      </a:folHlink>
    </a:clrScheme>
    <a:fontScheme name="Dallas Font Templat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5C342A3-47E1-4C86-980D-A9991846A24D}" vid="{D62A12E1-2DE3-450D-80EB-22F09A6797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B2439A4BA3344C98504EA04A1E87A3" ma:contentTypeVersion="0" ma:contentTypeDescription="Create a new document." ma:contentTypeScope="" ma:versionID="feb91a06c9919b6e12607075502312ca">
  <xsd:schema xmlns:xsd="http://www.w3.org/2001/XMLSchema" xmlns:xs="http://www.w3.org/2001/XMLSchema" xmlns:p="http://schemas.microsoft.com/office/2006/metadata/properties" targetNamespace="http://schemas.microsoft.com/office/2006/metadata/properties" ma:root="true" ma:fieldsID="f5fff7a9b485545aed709d839c9ac1c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E79A37-DF08-41EA-A8C6-22F2C027D9E7}"/>
</file>

<file path=customXml/itemProps2.xml><?xml version="1.0" encoding="utf-8"?>
<ds:datastoreItem xmlns:ds="http://schemas.openxmlformats.org/officeDocument/2006/customXml" ds:itemID="{0E4F7940-AFD4-46BF-86A0-7953068B576A}"/>
</file>

<file path=customXml/itemProps3.xml><?xml version="1.0" encoding="utf-8"?>
<ds:datastoreItem xmlns:ds="http://schemas.openxmlformats.org/officeDocument/2006/customXml" ds:itemID="{4F18A256-D45F-4AAE-80B5-4DCF98011684}"/>
</file>

<file path=docProps/app.xml><?xml version="1.0" encoding="utf-8"?>
<Properties xmlns="http://schemas.openxmlformats.org/officeDocument/2006/extended-properties" xmlns:vt="http://schemas.openxmlformats.org/officeDocument/2006/docPropsVTypes">
  <Template/>
  <TotalTime>8932</TotalTime>
  <Words>3155</Words>
  <Application>Microsoft Office PowerPoint</Application>
  <PresentationFormat>On-screen Show (4:3)</PresentationFormat>
  <Paragraphs>402</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Office Theme</vt:lpstr>
      <vt:lpstr>Z190-002 Parking </vt:lpstr>
      <vt:lpstr> Background  </vt:lpstr>
      <vt:lpstr>Index Cities/Other Cities Research </vt:lpstr>
      <vt:lpstr>Parking Regulations  </vt:lpstr>
      <vt:lpstr>Overview  </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 Summary/Findings</vt:lpstr>
      <vt:lpstr>Parking Code Amendment webpage </vt:lpstr>
      <vt:lpstr>PowerPoint Presentation</vt:lpstr>
      <vt:lpstr>Z190-002 Parking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Ceremonial Street Name</dc:title>
  <dc:creator>Pilla, Vasavi</dc:creator>
  <cp:lastModifiedBy>invoice email</cp:lastModifiedBy>
  <cp:revision>855</cp:revision>
  <cp:lastPrinted>2020-02-26T21:28:04Z</cp:lastPrinted>
  <dcterms:created xsi:type="dcterms:W3CDTF">2017-09-08T20:20:24Z</dcterms:created>
  <dcterms:modified xsi:type="dcterms:W3CDTF">2020-08-10T15:44:31Z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0x01010077B2439A4BA3344C98504EA04A1E87A3</vt:lpwstr>
  </property>
</Properties>
</file>