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9DA8D-63B4-23E9-A791-889BEF84E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FF2CC6-9533-09D5-D0EC-85A78588A1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A1371-789D-131A-DEF7-290A31EB8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CEEC-9F61-481E-BCE3-3CA243E8A2B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E7150-E7CA-3FA2-38F1-66E0B16F5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16E0B-1471-895D-E6D1-CF47ADD33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2046C-61DA-4A68-A964-F137ADDD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7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05921-FC5D-E7D7-30CB-0E49AE27F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45D765-7936-AD89-4B3A-8A8D33008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CD9C-1B98-5920-AA1B-CEE7D026B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CEEC-9F61-481E-BCE3-3CA243E8A2B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8766F-1C84-26BF-1980-F589BFD47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DF436-55BA-4B6F-97E8-24635D9F3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2046C-61DA-4A68-A964-F137ADDD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7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02949E-F40F-59FF-E8E4-BD4006BEC5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AECC75-D5E8-62F4-E78B-E21CD1C873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D43DB-671D-BD78-3F6E-416B3CF9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CEEC-9F61-481E-BCE3-3CA243E8A2B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C3156-FF49-319A-034A-356DC2C0F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D3D1B-5240-4EB2-5BF4-5A6EBC8C2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2046C-61DA-4A68-A964-F137ADDD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3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A0D21-11E4-795C-3AE2-E97F49D73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D23F2-956F-0703-86B6-97E68AE1C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C028F-7D56-377C-AE3D-BC2A487A4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CEEC-9F61-481E-BCE3-3CA243E8A2B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747AD-1E31-E087-27E6-EA5D22C79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FD644-F07B-7A37-5A8E-4CFFC3A24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2046C-61DA-4A68-A964-F137ADDD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1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A15A6-EFE3-82AE-3AAA-6C30557B3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44116-3FC3-B64B-6695-BCED928C8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99989-12F2-6EAF-E16F-34DF313F8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CEEC-9F61-481E-BCE3-3CA243E8A2B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02EA2-E320-E605-FD8E-8C73E06E5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B9021-AA04-BD10-0758-AF8EEE88A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2046C-61DA-4A68-A964-F137ADDD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16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E73F1-5D81-7E72-E278-3DF54F1F4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53693-5C06-003B-14A1-719D2FFC05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F35969-672E-3607-B72D-58757224F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9BFB5-AFCA-67F0-6440-DD01FA69A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CEEC-9F61-481E-BCE3-3CA243E8A2B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AB16D8-1910-6CBD-35A9-E00B39E85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65185-9D0D-C2AF-8602-1B99E1AB5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2046C-61DA-4A68-A964-F137ADDD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4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7E788-032D-9197-7815-51BDDE8B2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0D600F-115F-5921-7B7B-42FEBB1ED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E1C3D5-C01B-DD8F-AB69-A32900342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9310E0-8015-DC93-47D1-02D213870E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CAC61A-A6EA-ACDC-F1C9-4202F3CF9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981A86-F0FE-0DFF-2BEB-CB8D3D9C8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CEEC-9F61-481E-BCE3-3CA243E8A2B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0160CA-9DA2-9701-2F9E-BFE8AA376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1E2FB4-452F-4BEE-1995-F0C859B96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2046C-61DA-4A68-A964-F137ADDD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3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D5FCA-88B3-4A90-2168-8B3788C2D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2DC8BF-05EC-2C3E-08CC-42C1A8AFB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CEEC-9F61-481E-BCE3-3CA243E8A2B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D99DAE-819C-1DE3-27B6-A86D6D8F4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BDBD71-0E30-860E-3A72-633EAB014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2046C-61DA-4A68-A964-F137ADDD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78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BB84E2-32AB-352C-1770-18531D90D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CEEC-9F61-481E-BCE3-3CA243E8A2B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A74F54-426C-77B2-63AF-BCC3F29BC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BC8DE-FA82-14EF-AA6F-60582ECC1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2046C-61DA-4A68-A964-F137ADDD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3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C1930-9949-F58D-D302-9653843C5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71B8-7C66-5B17-B27B-91FF24D6F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88D862-4308-4B08-6ACF-A95A01706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7F69-81D9-BD41-7691-F3D0FBF6E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CEEC-9F61-481E-BCE3-3CA243E8A2B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AAC899-2944-7120-5E3F-5DB931313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84DF4D-31E1-A3B4-F269-B932C6816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2046C-61DA-4A68-A964-F137ADDD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4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FF0CF-2121-0D2B-5399-F1F695942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AC03E1-5994-1657-5389-4639CB989C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20856-F9DA-9C55-FFF0-456A86742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7E8306-510A-B925-611D-05EE45BD9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CEEC-9F61-481E-BCE3-3CA243E8A2B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1CBCF-9A4C-6A8B-C6E5-7459191EA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2C8CD2-3E9E-7A8C-BAC7-8FB31EC0F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2046C-61DA-4A68-A964-F137ADDD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07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03FCB7-745F-E424-F819-F04F95A83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E53B1-DAD9-1D48-4207-EDC94F517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D1EEB-833D-3832-2629-2D21E9B975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6CEEC-9F61-481E-BCE3-3CA243E8A2B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CC099-FE7E-8872-99E0-32902FC2FD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FEF92-7420-B003-5B5D-0D7B97139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2046C-61DA-4A68-A964-F137ADDD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4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24">
            <a:extLst>
              <a:ext uri="{FF2B5EF4-FFF2-40B4-BE49-F238E27FC236}">
                <a16:creationId xmlns:a16="http://schemas.microsoft.com/office/drawing/2014/main" id="{50D1D739-EDC4-4BE6-A073-9B157E1F9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26">
            <a:extLst>
              <a:ext uri="{FF2B5EF4-FFF2-40B4-BE49-F238E27FC236}">
                <a16:creationId xmlns:a16="http://schemas.microsoft.com/office/drawing/2014/main" id="{6CDD35A4-E546-4AF3-A8B9-AC24C5C9F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3852070 w 12192000"/>
              <a:gd name="connsiteY1" fmla="*/ 0 h 6858000"/>
              <a:gd name="connsiteX2" fmla="*/ 3878367 w 12192000"/>
              <a:gd name="connsiteY2" fmla="*/ 23504 h 6858000"/>
              <a:gd name="connsiteX3" fmla="*/ 3885324 w 12192000"/>
              <a:gd name="connsiteY3" fmla="*/ 84795 h 6858000"/>
              <a:gd name="connsiteX4" fmla="*/ 3820400 w 12192000"/>
              <a:gd name="connsiteY4" fmla="*/ 131127 h 6858000"/>
              <a:gd name="connsiteX5" fmla="*/ 3631811 w 12192000"/>
              <a:gd name="connsiteY5" fmla="*/ 219929 h 6858000"/>
              <a:gd name="connsiteX6" fmla="*/ 4327428 w 12192000"/>
              <a:gd name="connsiteY6" fmla="*/ 351201 h 6858000"/>
              <a:gd name="connsiteX7" fmla="*/ 4080099 w 12192000"/>
              <a:gd name="connsiteY7" fmla="*/ 432279 h 6858000"/>
              <a:gd name="connsiteX8" fmla="*/ 3823492 w 12192000"/>
              <a:gd name="connsiteY8" fmla="*/ 490194 h 6858000"/>
              <a:gd name="connsiteX9" fmla="*/ 3545246 w 12192000"/>
              <a:gd name="connsiteY9" fmla="*/ 532664 h 6858000"/>
              <a:gd name="connsiteX10" fmla="*/ 3291732 w 12192000"/>
              <a:gd name="connsiteY10" fmla="*/ 617605 h 6858000"/>
              <a:gd name="connsiteX11" fmla="*/ 3953340 w 12192000"/>
              <a:gd name="connsiteY11" fmla="*/ 652353 h 6858000"/>
              <a:gd name="connsiteX12" fmla="*/ 3610170 w 12192000"/>
              <a:gd name="connsiteY12" fmla="*/ 729572 h 6858000"/>
              <a:gd name="connsiteX13" fmla="*/ 3328832 w 12192000"/>
              <a:gd name="connsiteY13" fmla="*/ 829957 h 6858000"/>
              <a:gd name="connsiteX14" fmla="*/ 3130966 w 12192000"/>
              <a:gd name="connsiteY14" fmla="*/ 876288 h 6858000"/>
              <a:gd name="connsiteX15" fmla="*/ 2920736 w 12192000"/>
              <a:gd name="connsiteY15" fmla="*/ 887872 h 6858000"/>
              <a:gd name="connsiteX16" fmla="*/ 2871269 w 12192000"/>
              <a:gd name="connsiteY16" fmla="*/ 961228 h 6858000"/>
              <a:gd name="connsiteX17" fmla="*/ 2936195 w 12192000"/>
              <a:gd name="connsiteY17" fmla="*/ 1038448 h 6858000"/>
              <a:gd name="connsiteX18" fmla="*/ 3035126 w 12192000"/>
              <a:gd name="connsiteY18" fmla="*/ 1046168 h 6858000"/>
              <a:gd name="connsiteX19" fmla="*/ 3625627 w 12192000"/>
              <a:gd name="connsiteY19" fmla="*/ 1065474 h 6858000"/>
              <a:gd name="connsiteX20" fmla="*/ 1733551 w 12192000"/>
              <a:gd name="connsiteY20" fmla="*/ 1235355 h 6858000"/>
              <a:gd name="connsiteX21" fmla="*/ 1990156 w 12192000"/>
              <a:gd name="connsiteY21" fmla="*/ 1339602 h 6858000"/>
              <a:gd name="connsiteX22" fmla="*/ 2076722 w 12192000"/>
              <a:gd name="connsiteY22" fmla="*/ 1625311 h 6858000"/>
              <a:gd name="connsiteX23" fmla="*/ 2392067 w 12192000"/>
              <a:gd name="connsiteY23" fmla="*/ 1787470 h 6858000"/>
              <a:gd name="connsiteX24" fmla="*/ 2596115 w 12192000"/>
              <a:gd name="connsiteY24" fmla="*/ 1845385 h 6858000"/>
              <a:gd name="connsiteX25" fmla="*/ 3062950 w 12192000"/>
              <a:gd name="connsiteY25" fmla="*/ 1930326 h 6858000"/>
              <a:gd name="connsiteX26" fmla="*/ 3130966 w 12192000"/>
              <a:gd name="connsiteY26" fmla="*/ 2069319 h 6858000"/>
              <a:gd name="connsiteX27" fmla="*/ 3189708 w 12192000"/>
              <a:gd name="connsiteY27" fmla="*/ 2223754 h 6858000"/>
              <a:gd name="connsiteX28" fmla="*/ 3313373 w 12192000"/>
              <a:gd name="connsiteY28" fmla="*/ 2324141 h 6858000"/>
              <a:gd name="connsiteX29" fmla="*/ 2351877 w 12192000"/>
              <a:gd name="connsiteY29" fmla="*/ 2308697 h 6858000"/>
              <a:gd name="connsiteX30" fmla="*/ 3437038 w 12192000"/>
              <a:gd name="connsiteY30" fmla="*/ 2633017 h 6858000"/>
              <a:gd name="connsiteX31" fmla="*/ 3341198 w 12192000"/>
              <a:gd name="connsiteY31" fmla="*/ 2760427 h 6858000"/>
              <a:gd name="connsiteX32" fmla="*/ 3934791 w 12192000"/>
              <a:gd name="connsiteY32" fmla="*/ 2934169 h 6858000"/>
              <a:gd name="connsiteX33" fmla="*/ 3616352 w 12192000"/>
              <a:gd name="connsiteY33" fmla="*/ 2953473 h 6858000"/>
              <a:gd name="connsiteX34" fmla="*/ 5468240 w 12192000"/>
              <a:gd name="connsiteY34" fmla="*/ 3679329 h 6858000"/>
              <a:gd name="connsiteX35" fmla="*/ 8111582 w 12192000"/>
              <a:gd name="connsiteY35" fmla="*/ 4204418 h 6858000"/>
              <a:gd name="connsiteX36" fmla="*/ 9144186 w 12192000"/>
              <a:gd name="connsiteY36" fmla="*/ 4304802 h 6858000"/>
              <a:gd name="connsiteX37" fmla="*/ 10319004 w 12192000"/>
              <a:gd name="connsiteY37" fmla="*/ 4273915 h 6858000"/>
              <a:gd name="connsiteX38" fmla="*/ 12053408 w 12192000"/>
              <a:gd name="connsiteY38" fmla="*/ 3907125 h 6858000"/>
              <a:gd name="connsiteX39" fmla="*/ 12192000 w 12192000"/>
              <a:gd name="connsiteY39" fmla="*/ 3841157 h 6858000"/>
              <a:gd name="connsiteX40" fmla="*/ 12192000 w 12192000"/>
              <a:gd name="connsiteY40" fmla="*/ 6858000 h 6858000"/>
              <a:gd name="connsiteX41" fmla="*/ 0 w 12192000"/>
              <a:gd name="connsiteY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3852070" y="0"/>
                </a:lnTo>
                <a:lnTo>
                  <a:pt x="3878367" y="23504"/>
                </a:lnTo>
                <a:cubicBezTo>
                  <a:pt x="3887642" y="39430"/>
                  <a:pt x="3891507" y="59700"/>
                  <a:pt x="3885324" y="84795"/>
                </a:cubicBezTo>
                <a:cubicBezTo>
                  <a:pt x="3876049" y="123406"/>
                  <a:pt x="3845133" y="123406"/>
                  <a:pt x="3820400" y="131127"/>
                </a:cubicBezTo>
                <a:cubicBezTo>
                  <a:pt x="3764751" y="154292"/>
                  <a:pt x="3696735" y="138849"/>
                  <a:pt x="3631811" y="219929"/>
                </a:cubicBezTo>
                <a:cubicBezTo>
                  <a:pt x="3879141" y="262399"/>
                  <a:pt x="4117198" y="181318"/>
                  <a:pt x="4327428" y="351201"/>
                </a:cubicBezTo>
                <a:cubicBezTo>
                  <a:pt x="4250138" y="436142"/>
                  <a:pt x="4163572" y="416836"/>
                  <a:pt x="4080099" y="432279"/>
                </a:cubicBezTo>
                <a:cubicBezTo>
                  <a:pt x="3993533" y="447725"/>
                  <a:pt x="3910058" y="474751"/>
                  <a:pt x="3823492" y="490194"/>
                </a:cubicBezTo>
                <a:cubicBezTo>
                  <a:pt x="3730743" y="509498"/>
                  <a:pt x="3637993" y="513360"/>
                  <a:pt x="3545246" y="532664"/>
                </a:cubicBezTo>
                <a:cubicBezTo>
                  <a:pt x="3467954" y="548109"/>
                  <a:pt x="3384480" y="521081"/>
                  <a:pt x="3291732" y="617605"/>
                </a:cubicBezTo>
                <a:cubicBezTo>
                  <a:pt x="3520513" y="687103"/>
                  <a:pt x="3727651" y="582857"/>
                  <a:pt x="3953340" y="652353"/>
                </a:cubicBezTo>
                <a:cubicBezTo>
                  <a:pt x="3820400" y="714129"/>
                  <a:pt x="3712194" y="694824"/>
                  <a:pt x="3610170" y="729572"/>
                </a:cubicBezTo>
                <a:cubicBezTo>
                  <a:pt x="3517420" y="764322"/>
                  <a:pt x="3406122" y="725712"/>
                  <a:pt x="3328832" y="829957"/>
                </a:cubicBezTo>
                <a:cubicBezTo>
                  <a:pt x="3270090" y="911035"/>
                  <a:pt x="3208258" y="922618"/>
                  <a:pt x="3130966" y="876288"/>
                </a:cubicBezTo>
                <a:cubicBezTo>
                  <a:pt x="3062950" y="833818"/>
                  <a:pt x="2988752" y="845400"/>
                  <a:pt x="2920736" y="887872"/>
                </a:cubicBezTo>
                <a:cubicBezTo>
                  <a:pt x="2896004" y="903315"/>
                  <a:pt x="2871269" y="922618"/>
                  <a:pt x="2871269" y="961228"/>
                </a:cubicBezTo>
                <a:cubicBezTo>
                  <a:pt x="2871269" y="1015283"/>
                  <a:pt x="2902186" y="1030726"/>
                  <a:pt x="2936195" y="1038448"/>
                </a:cubicBezTo>
                <a:cubicBezTo>
                  <a:pt x="2967111" y="1046168"/>
                  <a:pt x="3004210" y="1053891"/>
                  <a:pt x="3035126" y="1046168"/>
                </a:cubicBezTo>
                <a:cubicBezTo>
                  <a:pt x="3232990" y="1003700"/>
                  <a:pt x="3427764" y="1073194"/>
                  <a:pt x="3625627" y="1065474"/>
                </a:cubicBezTo>
                <a:cubicBezTo>
                  <a:pt x="3004210" y="1231494"/>
                  <a:pt x="2376610" y="1177441"/>
                  <a:pt x="1733551" y="1235355"/>
                </a:cubicBezTo>
                <a:cubicBezTo>
                  <a:pt x="1817025" y="1351183"/>
                  <a:pt x="1925232" y="1254661"/>
                  <a:pt x="1990156" y="1339602"/>
                </a:cubicBezTo>
                <a:cubicBezTo>
                  <a:pt x="1928323" y="1517205"/>
                  <a:pt x="1953057" y="1613728"/>
                  <a:pt x="2076722" y="1625311"/>
                </a:cubicBezTo>
                <a:cubicBezTo>
                  <a:pt x="2197295" y="1636894"/>
                  <a:pt x="2327143" y="1575118"/>
                  <a:pt x="2392067" y="1787470"/>
                </a:cubicBezTo>
                <a:cubicBezTo>
                  <a:pt x="2410617" y="1853106"/>
                  <a:pt x="2525008" y="1833802"/>
                  <a:pt x="2596115" y="1845385"/>
                </a:cubicBezTo>
                <a:cubicBezTo>
                  <a:pt x="2750696" y="1872411"/>
                  <a:pt x="2914554" y="1845385"/>
                  <a:pt x="3062950" y="1930326"/>
                </a:cubicBezTo>
                <a:cubicBezTo>
                  <a:pt x="3121692" y="1961213"/>
                  <a:pt x="3161883" y="1984378"/>
                  <a:pt x="3130966" y="2069319"/>
                </a:cubicBezTo>
                <a:cubicBezTo>
                  <a:pt x="3100050" y="2158121"/>
                  <a:pt x="3140242" y="2189008"/>
                  <a:pt x="3189708" y="2223754"/>
                </a:cubicBezTo>
                <a:cubicBezTo>
                  <a:pt x="3226808" y="2250784"/>
                  <a:pt x="3282457" y="2243060"/>
                  <a:pt x="3313373" y="2324141"/>
                </a:cubicBezTo>
                <a:cubicBezTo>
                  <a:pt x="2988752" y="2312558"/>
                  <a:pt x="2673405" y="2246923"/>
                  <a:pt x="2351877" y="2308697"/>
                </a:cubicBezTo>
                <a:cubicBezTo>
                  <a:pt x="2704323" y="2463134"/>
                  <a:pt x="3090776" y="2455412"/>
                  <a:pt x="3437038" y="2633017"/>
                </a:cubicBezTo>
                <a:cubicBezTo>
                  <a:pt x="3424671" y="2694791"/>
                  <a:pt x="3344289" y="2667764"/>
                  <a:pt x="3341198" y="2760427"/>
                </a:cubicBezTo>
                <a:cubicBezTo>
                  <a:pt x="3523603" y="2856951"/>
                  <a:pt x="3743110" y="2791314"/>
                  <a:pt x="3934791" y="2934169"/>
                </a:cubicBezTo>
                <a:cubicBezTo>
                  <a:pt x="3823492" y="2999805"/>
                  <a:pt x="3721469" y="2891699"/>
                  <a:pt x="3616352" y="2953473"/>
                </a:cubicBezTo>
                <a:cubicBezTo>
                  <a:pt x="3650361" y="3046136"/>
                  <a:pt x="5189993" y="3617555"/>
                  <a:pt x="5468240" y="3679329"/>
                </a:cubicBezTo>
                <a:cubicBezTo>
                  <a:pt x="6034007" y="3806740"/>
                  <a:pt x="7663296" y="4131059"/>
                  <a:pt x="8111582" y="4204418"/>
                </a:cubicBezTo>
                <a:cubicBezTo>
                  <a:pt x="8457844" y="4258470"/>
                  <a:pt x="8801016" y="4300942"/>
                  <a:pt x="9144186" y="4304802"/>
                </a:cubicBezTo>
                <a:cubicBezTo>
                  <a:pt x="9536822" y="4308663"/>
                  <a:pt x="9926368" y="4289359"/>
                  <a:pt x="10319004" y="4273915"/>
                </a:cubicBezTo>
                <a:cubicBezTo>
                  <a:pt x="10906415" y="4250750"/>
                  <a:pt x="11484549" y="4158087"/>
                  <a:pt x="12053408" y="3907125"/>
                </a:cubicBezTo>
                <a:lnTo>
                  <a:pt x="12192000" y="3841157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26EA66-9FDC-6046-7D3D-DBDAEFFE56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563422"/>
            <a:ext cx="8468170" cy="1754376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Classification Action Form </a:t>
            </a: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(</a:t>
            </a: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CAF</a:t>
            </a: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b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600" b="1" i="0" dirty="0">
                <a:solidFill>
                  <a:schemeClr val="accent2"/>
                </a:solidFill>
                <a:effectLst/>
                <a:latin typeface="Roboto" panose="02000000000000000000" pitchFamily="2" charset="0"/>
              </a:rPr>
              <a:t>Accepted from October 1st - April 1st.</a:t>
            </a:r>
            <a:endParaRPr lang="en-US" sz="44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14A7D-4F72-5907-FBDE-CD263F6CE8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5384878"/>
            <a:ext cx="7315200" cy="775494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How to Initiate in Workday.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A814A9-C1D6-A243-B0D0-B1D8FE83D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9728" y="288687"/>
            <a:ext cx="3968371" cy="159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398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2470C-7B42-AEEC-5B01-B5837E0AD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As Manger (or Original Initiator)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BC39C-3D3E-63ED-82AD-D7A19525C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14" y="178584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A notification will be sent out after approval from Compensation Partner.</a:t>
            </a:r>
          </a:p>
          <a:p>
            <a:r>
              <a:rPr lang="en-US" sz="2000" dirty="0"/>
              <a:t>Click on “Inbox” in Workday</a:t>
            </a:r>
          </a:p>
          <a:p>
            <a:r>
              <a:rPr lang="en-US" sz="2000" dirty="0"/>
              <a:t>Click on “Request Process” Classification Action Form (CAF).</a:t>
            </a:r>
          </a:p>
          <a:p>
            <a:r>
              <a:rPr lang="en-US" sz="2000" dirty="0"/>
              <a:t>Review the Form.</a:t>
            </a:r>
          </a:p>
          <a:p>
            <a:r>
              <a:rPr lang="en-US" sz="2000" dirty="0"/>
              <a:t>Select “Denied”, or “Done”, or “Duplicate” from “Resolution” drop down.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Click Submit to close the Request.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ED376F-8568-7A29-A96F-0F8AA3AC1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5446" y="0"/>
            <a:ext cx="3968371" cy="15955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D517C8-5762-0844-2323-FE5070F09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3589" y="2055813"/>
            <a:ext cx="400000" cy="4095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19F6806-97C8-3BAD-94FC-54BD2CD9B2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4876" y="2599289"/>
            <a:ext cx="3019048" cy="3656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F1F9565-AA60-779D-2661-C59A6A70CF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1" y="3591904"/>
            <a:ext cx="2845388" cy="153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025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A99B7-F2D7-19A6-DF57-E969720CB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As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1715C-3068-E3D8-7186-9CDA43923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Type “Create Request” (in Workday search box).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Under Request Type –  Select “Classification Action Form (CAF)”.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Click OK.</a:t>
            </a:r>
          </a:p>
          <a:p>
            <a:r>
              <a:rPr lang="en-US" sz="2000" dirty="0"/>
              <a:t>Fill all required fields.</a:t>
            </a:r>
          </a:p>
          <a:p>
            <a:r>
              <a:rPr lang="en-US" sz="2000" dirty="0"/>
              <a:t>Once completed Click “Submit”.</a:t>
            </a:r>
          </a:p>
          <a:p>
            <a:r>
              <a:rPr lang="en-US" sz="2000" dirty="0"/>
              <a:t>Once the Request is submitted, the transaction will route for corresponding approvals.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810F814-C738-D0F8-715F-252432CA32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5446" y="0"/>
            <a:ext cx="3968371" cy="15955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0A76FE8-E86C-7198-613C-9C66BAC9EA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299" y="2121190"/>
            <a:ext cx="3638956" cy="36014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704C91A-EBF5-C57C-2BA7-F1E13FA762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299" y="2922814"/>
            <a:ext cx="2573967" cy="152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766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2470C-7B42-AEEC-5B01-B5837E0AD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Department Director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BC39C-3D3E-63ED-82AD-D7A19525C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14" y="1785845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A notification will be sent out upon CAF form submission.</a:t>
            </a:r>
          </a:p>
          <a:p>
            <a:r>
              <a:rPr lang="en-US" sz="2000" dirty="0"/>
              <a:t>Click on “Inbox” in Workday.</a:t>
            </a:r>
          </a:p>
          <a:p>
            <a:r>
              <a:rPr lang="en-US" sz="2000" dirty="0"/>
              <a:t>Click on “Request Process” Classification Action Form (CAF).</a:t>
            </a:r>
          </a:p>
          <a:p>
            <a:r>
              <a:rPr lang="en-US" sz="2000" dirty="0"/>
              <a:t>Review the Form.</a:t>
            </a:r>
          </a:p>
          <a:p>
            <a:r>
              <a:rPr lang="en-US" sz="2000" dirty="0"/>
              <a:t>Enter any comments in comment box (if applicable) and “Approve”, “Deny”, or “Send Back”.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ED376F-8568-7A29-A96F-0F8AA3AC1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5446" y="0"/>
            <a:ext cx="3968371" cy="15955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D517C8-5762-0844-2323-FE5070F09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3237" y="2189765"/>
            <a:ext cx="400000" cy="4095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19F6806-97C8-3BAD-94FC-54BD2CD9B2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4876" y="2599289"/>
            <a:ext cx="3019048" cy="3656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9D5A7F9-CCD9-EEAD-5106-112AC56D49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682521"/>
            <a:ext cx="6142857" cy="1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659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2470C-7B42-AEEC-5B01-B5837E0AD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Budget Office Partner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BC39C-3D3E-63ED-82AD-D7A19525C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14" y="1785845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A notification will be sent out after approval from Department Director.</a:t>
            </a:r>
          </a:p>
          <a:p>
            <a:r>
              <a:rPr lang="en-US" sz="2000" dirty="0"/>
              <a:t>Click on “Inbox” in Workday.</a:t>
            </a:r>
          </a:p>
          <a:p>
            <a:r>
              <a:rPr lang="en-US" sz="2000" dirty="0"/>
              <a:t>Click on “Request Process” Classification Action Form (CAF).</a:t>
            </a:r>
          </a:p>
          <a:p>
            <a:r>
              <a:rPr lang="en-US" sz="2000" dirty="0"/>
              <a:t>Review the Form.</a:t>
            </a:r>
          </a:p>
          <a:p>
            <a:r>
              <a:rPr lang="en-US" sz="2000" dirty="0"/>
              <a:t>Enter any comments in comment box (if applicable) and “Approve”, “Deny”, or “Send Back”.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ED376F-8568-7A29-A96F-0F8AA3AC1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5446" y="0"/>
            <a:ext cx="3968371" cy="15955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D517C8-5762-0844-2323-FE5070F09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3237" y="2189765"/>
            <a:ext cx="400000" cy="4095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19F6806-97C8-3BAD-94FC-54BD2CD9B2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4876" y="2599289"/>
            <a:ext cx="3019048" cy="3656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9D5A7F9-CCD9-EEAD-5106-112AC56D49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682521"/>
            <a:ext cx="6142857" cy="1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137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2470C-7B42-AEEC-5B01-B5837E0AD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Budget Office Administrator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BC39C-3D3E-63ED-82AD-D7A19525C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14" y="1785845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A notification will be sent out after approval from Budget Office Partner.</a:t>
            </a:r>
          </a:p>
          <a:p>
            <a:r>
              <a:rPr lang="en-US" sz="2000" dirty="0"/>
              <a:t>Click on “Inbox” in Workday.</a:t>
            </a:r>
          </a:p>
          <a:p>
            <a:r>
              <a:rPr lang="en-US" sz="2000" dirty="0"/>
              <a:t>Click on “Request Process” Classification Action Form (CAF).</a:t>
            </a:r>
          </a:p>
          <a:p>
            <a:r>
              <a:rPr lang="en-US" sz="2000" dirty="0"/>
              <a:t>Review the Form.</a:t>
            </a:r>
          </a:p>
          <a:p>
            <a:r>
              <a:rPr lang="en-US" sz="2000" dirty="0"/>
              <a:t>Enter any comments in comment box (if applicable) and “Approve”, “Deny”, or “Send Back”.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ED376F-8568-7A29-A96F-0F8AA3AC1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5446" y="0"/>
            <a:ext cx="3968371" cy="15955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D517C8-5762-0844-2323-FE5070F09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3237" y="2189765"/>
            <a:ext cx="400000" cy="4095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19F6806-97C8-3BAD-94FC-54BD2CD9B2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4876" y="2599289"/>
            <a:ext cx="3019048" cy="3656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9D5A7F9-CCD9-EEAD-5106-112AC56D49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682521"/>
            <a:ext cx="6142857" cy="1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732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2470C-7B42-AEEC-5B01-B5837E0AD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Assistant City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BC39C-3D3E-63ED-82AD-D7A19525C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14" y="1785845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A notification will be sent out after approval from Budget Office Administrator.</a:t>
            </a:r>
          </a:p>
          <a:p>
            <a:r>
              <a:rPr lang="en-US" sz="2000" dirty="0"/>
              <a:t>Click on “Inbox” in Workday.</a:t>
            </a:r>
          </a:p>
          <a:p>
            <a:r>
              <a:rPr lang="en-US" sz="2000" dirty="0"/>
              <a:t>Click on “Request Process” Classification Action Form (CAF).</a:t>
            </a:r>
          </a:p>
          <a:p>
            <a:r>
              <a:rPr lang="en-US" sz="2000" dirty="0"/>
              <a:t>Review the Form.</a:t>
            </a:r>
          </a:p>
          <a:p>
            <a:r>
              <a:rPr lang="en-US" sz="2000" dirty="0"/>
              <a:t>Enter any comments in comment box (if applicable) and “Approve”, “Deny”, or “Send Back”.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ED376F-8568-7A29-A96F-0F8AA3AC1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5446" y="0"/>
            <a:ext cx="3968371" cy="15955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D517C8-5762-0844-2323-FE5070F09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3237" y="2189765"/>
            <a:ext cx="400000" cy="4095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19F6806-97C8-3BAD-94FC-54BD2CD9B2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4876" y="2599289"/>
            <a:ext cx="3019048" cy="3656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9D5A7F9-CCD9-EEAD-5106-112AC56D49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682521"/>
            <a:ext cx="6142857" cy="1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70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2470C-7B42-AEEC-5B01-B5837E0AD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Compensation Partner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BC39C-3D3E-63ED-82AD-D7A19525C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14" y="1785845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A notification will be sent out after approval from Assistant City Manager.</a:t>
            </a:r>
          </a:p>
          <a:p>
            <a:r>
              <a:rPr lang="en-US" sz="2000" dirty="0"/>
              <a:t>Click on “Inbox” in Workday.</a:t>
            </a:r>
          </a:p>
          <a:p>
            <a:r>
              <a:rPr lang="en-US" sz="2000" dirty="0"/>
              <a:t>Click on “Request Process” Classification Action Form (CAF).</a:t>
            </a:r>
          </a:p>
          <a:p>
            <a:r>
              <a:rPr lang="en-US" sz="2000" dirty="0"/>
              <a:t>Review the Form.</a:t>
            </a:r>
          </a:p>
          <a:p>
            <a:r>
              <a:rPr lang="en-US" sz="2000" dirty="0"/>
              <a:t>Enter any comments in comment box (if applicable) and “Approve”, “Deny”, or “Send Back”.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ED376F-8568-7A29-A96F-0F8AA3AC1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5446" y="0"/>
            <a:ext cx="3968371" cy="15955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D517C8-5762-0844-2323-FE5070F09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3237" y="2189765"/>
            <a:ext cx="400000" cy="4095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19F6806-97C8-3BAD-94FC-54BD2CD9B2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4876" y="2599289"/>
            <a:ext cx="3019048" cy="3656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9D5A7F9-CCD9-EEAD-5106-112AC56D49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682521"/>
            <a:ext cx="6142857" cy="1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409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2470C-7B42-AEEC-5B01-B5837E0AD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Compensation Administrator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BC39C-3D3E-63ED-82AD-D7A19525C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14" y="1785845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A notification will be sent out after approval from Compensation Partner.</a:t>
            </a:r>
          </a:p>
          <a:p>
            <a:r>
              <a:rPr lang="en-US" sz="2000" dirty="0"/>
              <a:t>Click on “Inbox” in Workday.</a:t>
            </a:r>
          </a:p>
          <a:p>
            <a:r>
              <a:rPr lang="en-US" sz="2000" dirty="0"/>
              <a:t>Click on “Request Process” Classification Action Form (CAF).</a:t>
            </a:r>
          </a:p>
          <a:p>
            <a:r>
              <a:rPr lang="en-US" sz="2000" dirty="0"/>
              <a:t>Review the Form.</a:t>
            </a:r>
          </a:p>
          <a:p>
            <a:r>
              <a:rPr lang="en-US" sz="2000" dirty="0"/>
              <a:t>Enter any comments in comment box (if applicable) and “Approve”, “Deny”, or “Send Back”.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ED376F-8568-7A29-A96F-0F8AA3AC1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5446" y="0"/>
            <a:ext cx="3968371" cy="15955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D517C8-5762-0844-2323-FE5070F09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3237" y="2189765"/>
            <a:ext cx="400000" cy="4095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19F6806-97C8-3BAD-94FC-54BD2CD9B2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4876" y="2599289"/>
            <a:ext cx="3019048" cy="3656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9D5A7F9-CCD9-EEAD-5106-112AC56D49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682521"/>
            <a:ext cx="6142857" cy="1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668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2470C-7B42-AEEC-5B01-B5837E0AD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914" y="277718"/>
            <a:ext cx="8026359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Compensation Partner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BC39C-3D3E-63ED-82AD-D7A19525C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14" y="1785845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A notification will be sent out after approval from Compensation Administrator.</a:t>
            </a:r>
          </a:p>
          <a:p>
            <a:r>
              <a:rPr lang="en-US" sz="2000" dirty="0">
                <a:solidFill>
                  <a:srgbClr val="FFC000"/>
                </a:solidFill>
              </a:rPr>
              <a:t>This step is To Do you can click on “Edit Job Restrictions” and Edit or Click to “Submit” for next step.</a:t>
            </a:r>
          </a:p>
          <a:p>
            <a:r>
              <a:rPr lang="en-US" sz="2000" dirty="0"/>
              <a:t>Click on “Inbox” in Workday.</a:t>
            </a:r>
          </a:p>
          <a:p>
            <a:r>
              <a:rPr lang="en-US" sz="2000" dirty="0"/>
              <a:t>Click on “Request Process” Classification Action Form (CAF).</a:t>
            </a:r>
          </a:p>
          <a:p>
            <a:r>
              <a:rPr lang="en-US" sz="2000" b="1" dirty="0"/>
              <a:t>Edit Job Restrictions.</a:t>
            </a:r>
            <a:endParaRPr lang="en-US" sz="2000" dirty="0"/>
          </a:p>
          <a:p>
            <a:r>
              <a:rPr lang="en-US" sz="2000" dirty="0"/>
              <a:t>Click Submit.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ED376F-8568-7A29-A96F-0F8AA3AC1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3629" y="0"/>
            <a:ext cx="3968371" cy="15955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D517C8-5762-0844-2323-FE5070F09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8683" y="2555417"/>
            <a:ext cx="400000" cy="4095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19F6806-97C8-3BAD-94FC-54BD2CD9B2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4876" y="2599289"/>
            <a:ext cx="3019048" cy="36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849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2E415505445EEB4B85B6B4FDF3D2A03D" ma:contentTypeVersion="1" ma:contentTypeDescription="Upload an image." ma:contentTypeScope="" ma:versionID="036821341f44a0f3d2101e7e6cb6d03a">
  <xsd:schema xmlns:xsd="http://www.w3.org/2001/XMLSchema" xmlns:xs="http://www.w3.org/2001/XMLSchema" xmlns:p="http://schemas.microsoft.com/office/2006/metadata/properties" xmlns:ns1="http://schemas.microsoft.com/sharepoint/v3" xmlns:ns2="8C1E1085-A3EF-4D64-A7B3-50E9ADC224C6" xmlns:ns3="http://schemas.microsoft.com/sharepoint/v3/fields" targetNamespace="http://schemas.microsoft.com/office/2006/metadata/properties" ma:root="true" ma:fieldsID="7a959a2704f7f9a72f805894726350a8" ns1:_="" ns2:_="" ns3:_="">
    <xsd:import namespace="http://schemas.microsoft.com/sharepoint/v3"/>
    <xsd:import namespace="8C1E1085-A3EF-4D64-A7B3-50E9ADC224C6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1E1085-A3EF-4D64-A7B3-50E9ADC224C6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2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ImageCreateDate xmlns="8C1E1085-A3EF-4D64-A7B3-50E9ADC224C6" xsi:nil="true"/>
  </documentManagement>
</p:properties>
</file>

<file path=customXml/itemProps1.xml><?xml version="1.0" encoding="utf-8"?>
<ds:datastoreItem xmlns:ds="http://schemas.openxmlformats.org/officeDocument/2006/customXml" ds:itemID="{5B6E3FA3-08E6-4FE6-B8FC-A6F42AFBEF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37FE56-1026-4128-8AF4-11A1CE49B5D1}"/>
</file>

<file path=customXml/itemProps3.xml><?xml version="1.0" encoding="utf-8"?>
<ds:datastoreItem xmlns:ds="http://schemas.openxmlformats.org/officeDocument/2006/customXml" ds:itemID="{67A87375-F8F3-42D9-B1F5-A80F9415F46E}">
  <ds:schemaRefs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8ce38ec0-e203-4d53-a2df-11203c93db91"/>
    <ds:schemaRef ds:uri="http://schemas.openxmlformats.org/package/2006/metadata/core-properties"/>
    <ds:schemaRef ds:uri="http://schemas.microsoft.com/office/infopath/2007/PartnerControls"/>
    <ds:schemaRef ds:uri="81f11f55-fe40-44e3-ae99-4313ca0add41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575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Aharoni</vt:lpstr>
      <vt:lpstr>Arial</vt:lpstr>
      <vt:lpstr>Calibri</vt:lpstr>
      <vt:lpstr>Calibri Light</vt:lpstr>
      <vt:lpstr>Roboto</vt:lpstr>
      <vt:lpstr>Office Theme</vt:lpstr>
      <vt:lpstr>Classification Action Form (CAF) Accepted from October 1st - April 1st.</vt:lpstr>
      <vt:lpstr>As Manager</vt:lpstr>
      <vt:lpstr>Department Director</vt:lpstr>
      <vt:lpstr>Budget Office Partner</vt:lpstr>
      <vt:lpstr>Budget Office Administrator</vt:lpstr>
      <vt:lpstr>Assistant City Manager</vt:lpstr>
      <vt:lpstr>Compensation Partner</vt:lpstr>
      <vt:lpstr>Compensation Administrator</vt:lpstr>
      <vt:lpstr>Compensation Partner Instructions</vt:lpstr>
      <vt:lpstr>As Manger (or Original Initiator)</vt:lpstr>
    </vt:vector>
  </TitlesOfParts>
  <Company>Huntsman International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FILES.COM SFTP</dc:title>
  <dc:creator>Syed Asghar</dc:creator>
  <cp:keywords/>
  <dc:description/>
  <cp:lastModifiedBy>Fritz, Carmel</cp:lastModifiedBy>
  <cp:revision>8</cp:revision>
  <dcterms:created xsi:type="dcterms:W3CDTF">2023-06-06T20:46:08Z</dcterms:created>
  <dcterms:modified xsi:type="dcterms:W3CDTF">2023-10-03T00:21:06Z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0x0101009148F5A04DDD49CBA7127AADA5FB792B00AADE34325A8B49CDA8BB4DB53328F214002E415505445EEB4B85B6B4FDF3D2A03D</vt:lpwstr>
  </property>
</Properties>
</file>